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0"/>
  </p:notesMasterIdLst>
  <p:handoutMasterIdLst>
    <p:handoutMasterId r:id="rId21"/>
  </p:handoutMasterIdLst>
  <p:sldIdLst>
    <p:sldId id="272" r:id="rId2"/>
    <p:sldId id="264" r:id="rId3"/>
    <p:sldId id="275" r:id="rId4"/>
    <p:sldId id="256" r:id="rId5"/>
    <p:sldId id="273" r:id="rId6"/>
    <p:sldId id="276" r:id="rId7"/>
    <p:sldId id="266" r:id="rId8"/>
    <p:sldId id="278" r:id="rId9"/>
    <p:sldId id="271" r:id="rId10"/>
    <p:sldId id="265" r:id="rId11"/>
    <p:sldId id="267" r:id="rId12"/>
    <p:sldId id="257" r:id="rId13"/>
    <p:sldId id="258" r:id="rId14"/>
    <p:sldId id="268" r:id="rId15"/>
    <p:sldId id="270" r:id="rId16"/>
    <p:sldId id="269" r:id="rId17"/>
    <p:sldId id="259" r:id="rId18"/>
    <p:sldId id="260" r:id="rId19"/>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2B2B2"/>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30" autoAdjust="0"/>
  </p:normalViewPr>
  <p:slideViewPr>
    <p:cSldViewPr>
      <p:cViewPr>
        <p:scale>
          <a:sx n="68" d="100"/>
          <a:sy n="68" d="100"/>
        </p:scale>
        <p:origin x="-6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B200C93-1B13-41A6-8FEA-D91454E772F5}" type="datetimeFigureOut">
              <a:rPr lang="en-AU"/>
              <a:pPr/>
              <a:t>5/11/2010</a:t>
            </a:fld>
            <a:endParaRPr lang="en-AU"/>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4EF22B-936E-4D52-A159-2878AD80A2EC}" type="slidenum">
              <a:rPr lang="en-AU"/>
              <a:pPr/>
              <a:t>‹#›</a:t>
            </a:fld>
            <a:endParaRPr lang="en-AU"/>
          </a:p>
        </p:txBody>
      </p:sp>
    </p:spTree>
    <p:extLst>
      <p:ext uri="{BB962C8B-B14F-4D97-AF65-F5344CB8AC3E}">
        <p14:creationId xmlns="" xmlns:p14="http://schemas.microsoft.com/office/powerpoint/2010/main" val="2811756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5E11924-3211-408F-A2B1-CBA8DB2D3278}" type="datetimeFigureOut">
              <a:rPr lang="en-AU"/>
              <a:pPr>
                <a:defRPr/>
              </a:pPr>
              <a:t>5/11/2010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8A1A0E2-6763-4D1B-8B23-334B6610D378}" type="slidenum">
              <a:rPr lang="en-AU"/>
              <a:pPr>
                <a:defRPr/>
              </a:pPr>
              <a:t>‹#›</a:t>
            </a:fld>
            <a:endParaRPr lang="en-AU"/>
          </a:p>
        </p:txBody>
      </p:sp>
    </p:spTree>
    <p:extLst>
      <p:ext uri="{BB962C8B-B14F-4D97-AF65-F5344CB8AC3E}">
        <p14:creationId xmlns="" xmlns:p14="http://schemas.microsoft.com/office/powerpoint/2010/main" val="73781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The paper is a culmination of two years work by the dialogue and is intended to be used as a resource for small groups and hopefully these groups will be made up of people from both the Roman Catholic and Uniting Churches .It is very sound theologically with input from both the Roman Catholic and Uniting Church members of the dialogue.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 </a:t>
            </a:r>
            <a:r>
              <a:rPr lang="en-AU" sz="1600" smtClean="0">
                <a:latin typeface="Perpetua" pitchFamily="18" charset="0"/>
              </a:rPr>
              <a:t>AI is an approach where we look at the richness that we have and see how we can build on this richness. </a:t>
            </a:r>
          </a:p>
          <a:p>
            <a:pPr eaLnBrk="1" hangingPunct="1"/>
            <a:endParaRPr lang="en-AU" sz="1500" smtClean="0">
              <a:latin typeface="Perpetua" pitchFamily="18" charset="0"/>
            </a:endParaRPr>
          </a:p>
          <a:p>
            <a:pPr eaLnBrk="1" hangingPunct="1"/>
            <a:endParaRPr lang="en-AU"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E8A508-0BF8-4FAF-BB83-3B528C3157A0}" type="slidenum">
              <a:rPr lang="en-AU">
                <a:cs typeface="Arial" charset="0"/>
              </a:rPr>
              <a:pPr fontAlgn="base">
                <a:spcBef>
                  <a:spcPct val="0"/>
                </a:spcBef>
                <a:spcAft>
                  <a:spcPct val="0"/>
                </a:spcAft>
                <a:defRPr/>
              </a:pPr>
              <a:t>12</a:t>
            </a:fld>
            <a:endParaRPr lang="en-AU">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We chose Appreciative Inquiry as our methodology for Part B of the paper because the method highlighted what was being achieved in both lay ministry and ecumenism and how we might grow these achievements.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Having had an opportunity to look at the paper we would appreciate hearing your responses to the questions above Please break into small groups to discuss the following questions.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This is a shorter form of the protocol we used to interview our participants. Show examples of the protocol used.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The following quote sums up what it is we tried to achieve in choosing the topic of Lay Ministry and using the methodology of Appreciative Inquiry. We celebrate what is possible and continue to work in positive ways to dream for stronger relationships between our Churches.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The paper is a culmination of two years work by the dialogue and is intended to be used as a resource for small groups and hopefully these groups will be made up of people from both the Roman Catholic and Uniting Churches .It is very sound theologically with input from both the Roman Catholic and Uniting Church members of the dialogue.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bwMode="auto">
          <a:noFill/>
          <a:ln>
            <a:solidFill>
              <a:srgbClr val="000000"/>
            </a:solidFill>
            <a:miter lim="800000"/>
            <a:headEnd/>
            <a:tailEnd/>
          </a:ln>
        </p:spPr>
      </p:sp>
      <p:sp>
        <p:nvSpPr>
          <p:cNvPr id="6146" name="Notes Placeholder 2"/>
          <p:cNvSpPr>
            <a:spLocks noGrp="1"/>
          </p:cNvSpPr>
          <p:nvPr>
            <p:ph type="body" idx="1"/>
          </p:nvPr>
        </p:nvSpPr>
        <p:spPr bwMode="auto">
          <a:noFill/>
        </p:spPr>
        <p:txBody>
          <a:bodyPr wrap="square" numCol="1" anchor="t" anchorCtr="0" compatLnSpc="1">
            <a:prstTxWarp prst="textNoShape">
              <a:avLst/>
            </a:prstTxWarp>
          </a:bodyPr>
          <a:lstStyle/>
          <a:p>
            <a:r>
              <a:rPr lang="en-AU" b="1" smtClean="0"/>
              <a:t>Introduction 10 minutes</a:t>
            </a:r>
            <a:r>
              <a:rPr lang="en-AU" smtClean="0"/>
              <a:t>	This paper came out of a desire to look more fully at Lay Ministry and in doing so to do some practical research using the Appreciative inquiry Process.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C55305-A0A5-4AC5-AEBB-1D6EDAD8CA92}" type="slidenum">
              <a:rPr lang="en-AU">
                <a:cs typeface="Arial" charset="0"/>
              </a:rPr>
              <a:pPr fontAlgn="base">
                <a:spcBef>
                  <a:spcPct val="0"/>
                </a:spcBef>
                <a:spcAft>
                  <a:spcPct val="0"/>
                </a:spcAft>
                <a:defRPr/>
              </a:pPr>
              <a:t>4</a:t>
            </a:fld>
            <a:endParaRPr lang="en-A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The paper is a culmination of two years work by the dialogue and is intended to be used as a resource for small groups and hopefully these groups will be made up of people from both the Roman Catholic and Uniting Churches .It is very sound theologically with input from both the Roman Catholic and Uniting Church members of the dialogue.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The paper is a culmination of two years work by the dialogue and is intended to be used as a resource for small groups and hopefully these groups will be made up of people from both the Roman Catholic and Uniting Churches .It is very sound theologically with input from both the Roman Catholic and Uniting Church members of the dialogue.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We chose Lay Ministry as a focus for many reasons as stated in the paper. We knew that Lay Ministry was something that our two churches had in common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We chose Lay Ministry as a focus for many reasons as stated in the paper. We knew that Lay Ministry was something that our two churches had in common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r>
              <a:rPr lang="en-AU" smtClean="0"/>
              <a:t>Both Churches are already putting much effort into developing Ministry Formation in both the urban and regional settings.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The paper came out of a desire to look more fully at Lay Ministry and in doing so to do some practical research using the Appreciative inquiry Process</a:t>
            </a:r>
          </a:p>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682AFC60-C797-45B7-8D34-667AD002B4CA}" type="datetimeFigureOut">
              <a:rPr lang="en-AU"/>
              <a:pPr>
                <a:defRPr/>
              </a:pPr>
              <a:t>5/11/2010</a:t>
            </a:fld>
            <a:endParaRPr lang="en-AU"/>
          </a:p>
        </p:txBody>
      </p:sp>
      <p:sp>
        <p:nvSpPr>
          <p:cNvPr id="12" name="Footer Placeholder 16"/>
          <p:cNvSpPr>
            <a:spLocks noGrp="1"/>
          </p:cNvSpPr>
          <p:nvPr>
            <p:ph type="ftr" sz="quarter" idx="11"/>
          </p:nvPr>
        </p:nvSpPr>
        <p:spPr/>
        <p:txBody>
          <a:bodyPr/>
          <a:lstStyle>
            <a:lvl1pPr>
              <a:defRPr/>
            </a:lvl1pPr>
          </a:lstStyle>
          <a:p>
            <a:pPr>
              <a:defRPr/>
            </a:pPr>
            <a:endParaRPr lang="en-AU"/>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4991DECD-1AEB-4C62-B164-A2E13ADCB13E}" type="slidenum">
              <a:rPr lang="en-AU"/>
              <a:pPr>
                <a:defRPr/>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6"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8"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fld id="{0F1CF5E2-B22A-4F26-9F73-B7131A548F42}" type="datetimeFigureOut">
              <a:rPr lang="en-AU"/>
              <a:pPr>
                <a:defRPr/>
              </a:pPr>
              <a:t>5/11/2010</a:t>
            </a:fld>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2" name="Slide Number Placeholder 6"/>
          <p:cNvSpPr>
            <a:spLocks noGrp="1"/>
          </p:cNvSpPr>
          <p:nvPr>
            <p:ph type="sldNum" sz="quarter" idx="12"/>
          </p:nvPr>
        </p:nvSpPr>
        <p:spPr/>
        <p:txBody>
          <a:bodyPr/>
          <a:lstStyle>
            <a:lvl1pPr>
              <a:defRPr/>
            </a:lvl1pPr>
          </a:lstStyle>
          <a:p>
            <a:pPr>
              <a:defRPr/>
            </a:pPr>
            <a:fld id="{BB3CFE02-E354-4C9F-B483-BB06DC63BD79}"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4"/>
          <p:cNvSpPr>
            <a:spLocks noGrp="1"/>
          </p:cNvSpPr>
          <p:nvPr>
            <p:ph type="dt" sz="half" idx="2"/>
          </p:nvPr>
        </p:nvSpPr>
        <p:spPr>
          <a:xfrm>
            <a:off x="6172200" y="6191250"/>
            <a:ext cx="2476500" cy="476250"/>
          </a:xfrm>
          <a:prstGeom prst="rect">
            <a:avLst/>
          </a:prstGeom>
        </p:spPr>
        <p:txBody>
          <a:bodyPr anchor="ctr" anchorCtr="0"/>
          <a:lstStyle>
            <a:lvl1pPr algn="r" fontAlgn="auto">
              <a:spcBef>
                <a:spcPts val="0"/>
              </a:spcBef>
              <a:spcAft>
                <a:spcPts val="0"/>
              </a:spcAft>
              <a:defRPr sz="1400">
                <a:solidFill>
                  <a:schemeClr val="tx2"/>
                </a:solidFill>
                <a:latin typeface="+mn-lt"/>
                <a:cs typeface="+mn-cs"/>
              </a:defRPr>
            </a:lvl1pPr>
          </a:lstStyle>
          <a:p>
            <a:pPr>
              <a:defRPr/>
            </a:pPr>
            <a:fld id="{FF66FC03-E982-46A4-A45A-CCE7F73739B2}" type="datetimeFigureOut">
              <a:rPr lang="en-AU"/>
              <a:pPr>
                <a:defRPr/>
              </a:pPr>
              <a:t>5/11/2010</a:t>
            </a:fld>
            <a:endParaRPr lang="en-AU"/>
          </a:p>
        </p:txBody>
      </p:sp>
      <p:sp>
        <p:nvSpPr>
          <p:cNvPr id="15" name="Footer Placeholder 5"/>
          <p:cNvSpPr>
            <a:spLocks noGrp="1"/>
          </p:cNvSpPr>
          <p:nvPr>
            <p:ph type="ftr" sz="quarter" idx="3"/>
          </p:nvPr>
        </p:nvSpPr>
        <p:spPr>
          <a:xfrm>
            <a:off x="914400" y="6172200"/>
            <a:ext cx="3962400" cy="457200"/>
          </a:xfrm>
          <a:prstGeom prst="rect">
            <a:avLst/>
          </a:prstGeom>
        </p:spPr>
        <p:txBody>
          <a:bodyPr anchor="ctr" anchorCtr="0"/>
          <a:lstStyle>
            <a:lvl1pPr fontAlgn="auto">
              <a:spcBef>
                <a:spcPts val="0"/>
              </a:spcBef>
              <a:spcAft>
                <a:spcPts val="0"/>
              </a:spcAft>
              <a:defRPr sz="1400">
                <a:solidFill>
                  <a:schemeClr val="tx2"/>
                </a:solidFill>
                <a:latin typeface="+mn-lt"/>
                <a:cs typeface="+mn-cs"/>
              </a:defRPr>
            </a:lvl1pPr>
          </a:lstStyle>
          <a:p>
            <a:pPr>
              <a:defRPr/>
            </a:pPr>
            <a:endParaRPr lang="en-AU"/>
          </a:p>
        </p:txBody>
      </p:sp>
      <p:sp>
        <p:nvSpPr>
          <p:cNvPr id="16" name="Slide Number Placeholder 6"/>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fontAlgn="auto">
              <a:spcBef>
                <a:spcPts val="0"/>
              </a:spcBef>
              <a:spcAft>
                <a:spcPts val="0"/>
              </a:spcAft>
              <a:defRPr sz="1400">
                <a:solidFill>
                  <a:srgbClr val="FFFFFF"/>
                </a:solidFill>
                <a:latin typeface="+mj-lt"/>
                <a:ea typeface="+mj-ea"/>
                <a:cs typeface="+mj-cs"/>
              </a:defRPr>
            </a:lvl1pPr>
          </a:lstStyle>
          <a:p>
            <a:pPr>
              <a:defRPr/>
            </a:pPr>
            <a:fld id="{7542D906-5AEC-4E7A-B87C-A2EA2536A6F4}"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rtl="0" eaLnBrk="0" fontAlgn="base" hangingPunct="0">
        <a:spcBef>
          <a:spcPct val="0"/>
        </a:spcBef>
        <a:spcAft>
          <a:spcPct val="0"/>
        </a:spcAft>
        <a:defRPr sz="4000" kern="12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Arial" charset="0"/>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Arial"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Arial"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Arial"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Arial"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hyperlink" Target="http://sadialoguercuc.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331640" y="3989040"/>
            <a:ext cx="6400800" cy="1600200"/>
          </a:xfrm>
        </p:spPr>
        <p:txBody>
          <a:bodyPr/>
          <a:lstStyle/>
          <a:p>
            <a:r>
              <a:rPr lang="en-US" dirty="0" smtClean="0"/>
              <a:t>Brief Historical Overview of Dialogue </a:t>
            </a:r>
          </a:p>
          <a:p>
            <a:endParaRPr lang="en-US" dirty="0" smtClean="0"/>
          </a:p>
          <a:p>
            <a:r>
              <a:rPr lang="en-US" dirty="0" smtClean="0"/>
              <a:t>Overview of “Lay Ministry”</a:t>
            </a:r>
            <a:endParaRPr lang="en-US" dirty="0"/>
          </a:p>
        </p:txBody>
      </p:sp>
      <p:sp>
        <p:nvSpPr>
          <p:cNvPr id="5" name="Title 4"/>
          <p:cNvSpPr>
            <a:spLocks noGrp="1"/>
          </p:cNvSpPr>
          <p:nvPr>
            <p:ph type="ctrTitle"/>
          </p:nvPr>
        </p:nvSpPr>
        <p:spPr/>
        <p:txBody>
          <a:bodyPr/>
          <a:lstStyle/>
          <a:p>
            <a:r>
              <a:rPr lang="en-US" dirty="0" smtClean="0"/>
              <a:t>SA Dialogue of the Uniting and Roman Catholic Churches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p:cNvSpPr>
          <p:nvPr>
            <p:ph type="title" idx="4294967295"/>
          </p:nvPr>
        </p:nvSpPr>
        <p:spPr/>
        <p:txBody>
          <a:bodyPr/>
          <a:lstStyle/>
          <a:p>
            <a:pPr eaLnBrk="1" hangingPunct="1"/>
            <a:r>
              <a:rPr lang="en-AU" smtClean="0">
                <a:solidFill>
                  <a:schemeClr val="accent1"/>
                </a:solidFill>
                <a:latin typeface="Franklin Gothic Book" pitchFamily="34" charset="0"/>
              </a:rPr>
              <a:t>Part B</a:t>
            </a:r>
          </a:p>
        </p:txBody>
      </p:sp>
      <p:sp>
        <p:nvSpPr>
          <p:cNvPr id="8194" name="Rectangle 3"/>
          <p:cNvSpPr>
            <a:spLocks noGrp="1"/>
          </p:cNvSpPr>
          <p:nvPr>
            <p:ph type="body" idx="4294967295"/>
          </p:nvPr>
        </p:nvSpPr>
        <p:spPr>
          <a:xfrm>
            <a:off x="1258888" y="1951856"/>
            <a:ext cx="7200900" cy="2197224"/>
          </a:xfrm>
        </p:spPr>
        <p:txBody>
          <a:bodyPr/>
          <a:lstStyle/>
          <a:p>
            <a:pPr eaLnBrk="1" hangingPunct="1"/>
            <a:endParaRPr lang="en-AU" dirty="0" smtClean="0">
              <a:latin typeface="Perpetua" pitchFamily="18" charset="0"/>
            </a:endParaRPr>
          </a:p>
          <a:p>
            <a:pPr eaLnBrk="1" hangingPunct="1">
              <a:buFont typeface="Wingdings 2" pitchFamily="18" charset="2"/>
              <a:buNone/>
            </a:pPr>
            <a:r>
              <a:rPr lang="en-AU" sz="4000" dirty="0" smtClean="0">
                <a:latin typeface="Perpetua" pitchFamily="18" charset="0"/>
              </a:rPr>
              <a:t>The practice of </a:t>
            </a:r>
            <a:r>
              <a:rPr lang="en-AU" sz="4000" dirty="0" smtClean="0">
                <a:latin typeface="Perpetua" pitchFamily="18" charset="0"/>
              </a:rPr>
              <a:t>lay </a:t>
            </a:r>
            <a:r>
              <a:rPr lang="en-AU" sz="4000" dirty="0" smtClean="0">
                <a:latin typeface="Perpetua" pitchFamily="18" charset="0"/>
              </a:rPr>
              <a:t>ministry </a:t>
            </a:r>
            <a:r>
              <a:rPr lang="en-AU" sz="4000" dirty="0" smtClean="0">
                <a:latin typeface="Perpetua" pitchFamily="18" charset="0"/>
              </a:rPr>
              <a:t>already happening in </a:t>
            </a:r>
            <a:r>
              <a:rPr lang="en-AU" sz="4000" dirty="0" smtClean="0">
                <a:latin typeface="Perpetua" pitchFamily="18" charset="0"/>
              </a:rPr>
              <a:t>a range of settings.</a:t>
            </a:r>
          </a:p>
          <a:p>
            <a:pPr eaLnBrk="1" hangingPunct="1">
              <a:buFont typeface="Wingdings 2" pitchFamily="18" charset="2"/>
              <a:buNone/>
            </a:pPr>
            <a:endParaRPr lang="en-AU" sz="4000" dirty="0" smtClean="0">
              <a:latin typeface="Perpet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p:txBody>
          <a:bodyPr/>
          <a:lstStyle/>
          <a:p>
            <a:r>
              <a:rPr lang="en-AU" smtClean="0">
                <a:solidFill>
                  <a:schemeClr val="accent1"/>
                </a:solidFill>
              </a:rPr>
              <a:t>The Practice of Lay Ministry</a:t>
            </a:r>
            <a:r>
              <a:rPr lang="en-AU" smtClean="0"/>
              <a:t> </a:t>
            </a:r>
          </a:p>
        </p:txBody>
      </p:sp>
      <p:sp>
        <p:nvSpPr>
          <p:cNvPr id="18435" name="Rectangle 3"/>
          <p:cNvSpPr>
            <a:spLocks noGrp="1"/>
          </p:cNvSpPr>
          <p:nvPr>
            <p:ph type="body" idx="4294967295"/>
          </p:nvPr>
        </p:nvSpPr>
        <p:spPr/>
        <p:txBody>
          <a:bodyPr/>
          <a:lstStyle/>
          <a:p>
            <a:pPr marL="495300" indent="-495300">
              <a:buFont typeface="Wingdings 2" pitchFamily="18" charset="2"/>
              <a:buAutoNum type="arabicPeriod"/>
            </a:pPr>
            <a:r>
              <a:rPr lang="en-AU" dirty="0" smtClean="0"/>
              <a:t>Australian Churches Covenanting Together</a:t>
            </a:r>
          </a:p>
          <a:p>
            <a:pPr marL="495300" indent="-495300"/>
            <a:r>
              <a:rPr lang="en-AU" dirty="0" smtClean="0"/>
              <a:t>Examples of Cooperation</a:t>
            </a:r>
          </a:p>
          <a:p>
            <a:pPr marL="495300" indent="-495300"/>
            <a:r>
              <a:rPr lang="en-AU" dirty="0" smtClean="0"/>
              <a:t>Hope for the future</a:t>
            </a:r>
          </a:p>
          <a:p>
            <a:pPr marL="495300" indent="-495300"/>
            <a:endParaRPr lang="en-AU" dirty="0" smtClean="0"/>
          </a:p>
          <a:p>
            <a:pPr marL="495300" indent="-495300">
              <a:buFont typeface="Wingdings 2" pitchFamily="18" charset="2"/>
              <a:buNone/>
            </a:pPr>
            <a:r>
              <a:rPr lang="en-AU" dirty="0" smtClean="0"/>
              <a:t>Conclusion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59999"/>
          </a:schemeClr>
        </a:solidFill>
        <a:effectLst/>
      </p:bgPr>
    </p:bg>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371600" y="260350"/>
            <a:ext cx="7772400" cy="1143000"/>
          </a:xfrm>
        </p:spPr>
        <p:txBody>
          <a:bodyPr/>
          <a:lstStyle/>
          <a:p>
            <a:pPr algn="ctr" eaLnBrk="1" hangingPunct="1"/>
            <a:r>
              <a:rPr lang="en-AU" smtClean="0">
                <a:solidFill>
                  <a:schemeClr val="accent1"/>
                </a:solidFill>
                <a:latin typeface="Franklin Gothic Book" pitchFamily="34" charset="0"/>
              </a:rPr>
              <a:t>Appreciative Inquiry</a:t>
            </a:r>
          </a:p>
        </p:txBody>
      </p:sp>
      <p:pic>
        <p:nvPicPr>
          <p:cNvPr id="9220" name="Picture 2" descr="C:\Documents and Settings\jgallio\Local Settings\Temporary Internet Files\Content.IE5\CGND3BWD\MCj04417520000[1].png"/>
          <p:cNvPicPr>
            <a:picLocks noChangeAspect="1" noChangeArrowheads="1"/>
          </p:cNvPicPr>
          <p:nvPr/>
        </p:nvPicPr>
        <p:blipFill>
          <a:blip r:embed="rId3" cstate="print"/>
          <a:srcRect/>
          <a:stretch>
            <a:fillRect/>
          </a:stretch>
        </p:blipFill>
        <p:spPr bwMode="auto">
          <a:xfrm>
            <a:off x="6156325" y="3644900"/>
            <a:ext cx="2743200" cy="2743200"/>
          </a:xfrm>
          <a:prstGeom prst="rect">
            <a:avLst/>
          </a:prstGeom>
          <a:noFill/>
          <a:ln w="9525">
            <a:noFill/>
            <a:miter lim="800000"/>
            <a:headEnd/>
            <a:tailEnd/>
          </a:ln>
        </p:spPr>
      </p:pic>
      <p:sp>
        <p:nvSpPr>
          <p:cNvPr id="9221" name="Rectangle 5"/>
          <p:cNvSpPr>
            <a:spLocks noChangeArrowheads="1"/>
          </p:cNvSpPr>
          <p:nvPr/>
        </p:nvSpPr>
        <p:spPr bwMode="auto">
          <a:xfrm>
            <a:off x="1979613" y="1844675"/>
            <a:ext cx="4572000" cy="2101850"/>
          </a:xfrm>
          <a:prstGeom prst="rect">
            <a:avLst/>
          </a:prstGeom>
          <a:noFill/>
          <a:ln w="9525">
            <a:noFill/>
            <a:miter lim="800000"/>
            <a:headEnd/>
            <a:tailEnd/>
          </a:ln>
        </p:spPr>
        <p:txBody>
          <a:bodyPr>
            <a:spAutoFit/>
          </a:bodyPr>
          <a:lstStyle/>
          <a:p>
            <a:pPr algn="ctr"/>
            <a:r>
              <a:rPr lang="en-AU" sz="4400">
                <a:latin typeface="Perpetua" pitchFamily="18" charset="0"/>
              </a:rPr>
              <a:t>The glass is half full- and how do we make it more full.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idx="4294967295"/>
          </p:nvPr>
        </p:nvSpPr>
        <p:spPr/>
        <p:txBody>
          <a:bodyPr/>
          <a:lstStyle/>
          <a:p>
            <a:pPr algn="ctr" eaLnBrk="1" hangingPunct="1"/>
            <a:r>
              <a:rPr lang="en-AU" smtClean="0">
                <a:solidFill>
                  <a:schemeClr val="accent1"/>
                </a:solidFill>
                <a:latin typeface="Franklin Gothic Book" pitchFamily="34" charset="0"/>
              </a:rPr>
              <a:t>Appreciative Inquiry</a:t>
            </a:r>
            <a:r>
              <a:rPr lang="en-AU" smtClean="0">
                <a:latin typeface="Franklin Gothic Book" pitchFamily="34" charset="0"/>
              </a:rPr>
              <a:t> </a:t>
            </a:r>
          </a:p>
        </p:txBody>
      </p:sp>
      <p:sp>
        <p:nvSpPr>
          <p:cNvPr id="11266" name="Content Placeholder 2"/>
          <p:cNvSpPr>
            <a:spLocks noGrp="1"/>
          </p:cNvSpPr>
          <p:nvPr>
            <p:ph sz="quarter" idx="4294967295"/>
          </p:nvPr>
        </p:nvSpPr>
        <p:spPr>
          <a:xfrm>
            <a:off x="900113" y="1412875"/>
            <a:ext cx="7416800" cy="4572000"/>
          </a:xfrm>
        </p:spPr>
        <p:txBody>
          <a:bodyPr/>
          <a:lstStyle/>
          <a:p>
            <a:pPr algn="just" eaLnBrk="1" hangingPunct="1">
              <a:buFont typeface="Wingdings 2" pitchFamily="18" charset="2"/>
              <a:buNone/>
            </a:pPr>
            <a:r>
              <a:rPr lang="en-AU" sz="2400" smtClean="0">
                <a:ea typeface="Times New Roman" pitchFamily="18" charset="0"/>
                <a:cs typeface="Arial" charset="0"/>
              </a:rPr>
              <a:t>Appreciative Inquiry does not turn a blind eye on negative situations or deficit- oriented realities in organisations; it does not substitute a romantic and rosy picture for an objective and realistic one. It accepts the realities for what they are- areas in need of conversion or transformation. All intentionality shifts the focus of the inquiry and intervention to those realities that are sources of vitality and that manifest the marvels of God within an organisation.</a:t>
            </a:r>
            <a:endParaRPr lang="en-AU" sz="2400" smtClean="0">
              <a:latin typeface="Perpetua" pitchFamily="18" charset="0"/>
              <a:ea typeface="Times New Roman" pitchFamily="18" charset="0"/>
              <a:cs typeface="Arial" charset="0"/>
            </a:endParaRPr>
          </a:p>
          <a:p>
            <a:pPr algn="r" eaLnBrk="1" hangingPunct="1"/>
            <a:endParaRPr lang="en-AU" sz="2000" smtClean="0">
              <a:ea typeface="Times New Roman" pitchFamily="18" charset="0"/>
              <a:cs typeface="Arial" charset="0"/>
            </a:endParaRPr>
          </a:p>
          <a:p>
            <a:pPr algn="r" eaLnBrk="1" hangingPunct="1">
              <a:buFont typeface="Wingdings 2" pitchFamily="18" charset="2"/>
              <a:buNone/>
            </a:pPr>
            <a:r>
              <a:rPr lang="en-AU" sz="2000" smtClean="0">
                <a:ea typeface="Times New Roman" pitchFamily="18" charset="0"/>
                <a:cs typeface="Arial" charset="0"/>
              </a:rPr>
              <a:t>Fr Georgio Banaga Jnr CM</a:t>
            </a:r>
            <a:endParaRPr lang="en-AU" sz="2000" smtClean="0">
              <a:latin typeface="Perpetua" pitchFamily="18" charset="0"/>
              <a:ea typeface="Times New Roman" pitchFamily="18" charset="0"/>
              <a:cs typeface="Arial" charset="0"/>
            </a:endParaRPr>
          </a:p>
          <a:p>
            <a:pPr eaLnBrk="1" hangingPunct="1"/>
            <a:endParaRPr lang="en-AU" smtClean="0">
              <a:latin typeface="Perpetua" pitchFamily="18" charset="0"/>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p:cNvSpPr>
          <p:nvPr>
            <p:ph type="body" idx="4294967295"/>
          </p:nvPr>
        </p:nvSpPr>
        <p:spPr>
          <a:xfrm>
            <a:off x="971550" y="476250"/>
            <a:ext cx="7416800" cy="5329238"/>
          </a:xfrm>
        </p:spPr>
        <p:txBody>
          <a:bodyPr/>
          <a:lstStyle/>
          <a:p>
            <a:pPr>
              <a:lnSpc>
                <a:spcPct val="80000"/>
              </a:lnSpc>
              <a:buFont typeface="Wingdings 2" pitchFamily="18" charset="2"/>
              <a:buNone/>
            </a:pPr>
            <a:endParaRPr lang="en-AU" sz="3200" smtClean="0"/>
          </a:p>
          <a:p>
            <a:pPr>
              <a:lnSpc>
                <a:spcPct val="80000"/>
              </a:lnSpc>
            </a:pPr>
            <a:r>
              <a:rPr lang="en-AU" sz="3200" smtClean="0"/>
              <a:t>What was in the paper that you especially appreciated. </a:t>
            </a:r>
          </a:p>
          <a:p>
            <a:pPr>
              <a:lnSpc>
                <a:spcPct val="80000"/>
              </a:lnSpc>
            </a:pPr>
            <a:endParaRPr lang="en-AU" sz="3200" smtClean="0"/>
          </a:p>
          <a:p>
            <a:pPr>
              <a:lnSpc>
                <a:spcPct val="80000"/>
              </a:lnSpc>
            </a:pPr>
            <a:r>
              <a:rPr lang="en-AU" sz="3200" smtClean="0"/>
              <a:t>Were there any new theological insights.</a:t>
            </a:r>
          </a:p>
          <a:p>
            <a:pPr>
              <a:lnSpc>
                <a:spcPct val="80000"/>
              </a:lnSpc>
            </a:pPr>
            <a:endParaRPr lang="en-AU" sz="3200" smtClean="0"/>
          </a:p>
          <a:p>
            <a:pPr>
              <a:lnSpc>
                <a:spcPct val="80000"/>
              </a:lnSpc>
            </a:pPr>
            <a:r>
              <a:rPr lang="en-AU" sz="3200" smtClean="0"/>
              <a:t>What was it about the paper that connected with your experience of ecumenism </a:t>
            </a:r>
          </a:p>
        </p:txBody>
      </p:sp>
      <p:sp>
        <p:nvSpPr>
          <p:cNvPr id="19460" name="Text Box 4"/>
          <p:cNvSpPr txBox="1">
            <a:spLocks noChangeArrowheads="1"/>
          </p:cNvSpPr>
          <p:nvPr/>
        </p:nvSpPr>
        <p:spPr bwMode="auto">
          <a:xfrm>
            <a:off x="250825" y="260350"/>
            <a:ext cx="8893175" cy="519113"/>
          </a:xfrm>
          <a:prstGeom prst="rect">
            <a:avLst/>
          </a:prstGeom>
          <a:noFill/>
          <a:ln w="9525">
            <a:noFill/>
            <a:miter lim="800000"/>
            <a:headEnd/>
            <a:tailEnd/>
          </a:ln>
          <a:effectLst/>
        </p:spPr>
        <p:txBody>
          <a:bodyPr>
            <a:spAutoFit/>
          </a:bodyPr>
          <a:lstStyle/>
          <a:p>
            <a:pPr>
              <a:spcBef>
                <a:spcPct val="50000"/>
              </a:spcBef>
            </a:pPr>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endParaRPr lang="en-AU" smtClean="0"/>
          </a:p>
        </p:txBody>
      </p:sp>
      <p:sp>
        <p:nvSpPr>
          <p:cNvPr id="37891" name="Rectangle 3"/>
          <p:cNvSpPr>
            <a:spLocks noGrp="1"/>
          </p:cNvSpPr>
          <p:nvPr>
            <p:ph type="body" idx="4294967295"/>
          </p:nvPr>
        </p:nvSpPr>
        <p:spPr>
          <a:xfrm>
            <a:off x="1042988" y="1447800"/>
            <a:ext cx="7200900" cy="4213225"/>
          </a:xfrm>
        </p:spPr>
        <p:txBody>
          <a:bodyPr/>
          <a:lstStyle/>
          <a:p>
            <a:endParaRPr lang="en-AU" smtClean="0"/>
          </a:p>
          <a:p>
            <a:r>
              <a:rPr lang="en-AU" sz="3200" smtClean="0"/>
              <a:t>Would you like to offer any further insights</a:t>
            </a:r>
          </a:p>
          <a:p>
            <a:pPr>
              <a:buFont typeface="Wingdings 2" pitchFamily="18" charset="2"/>
              <a:buNone/>
            </a:pPr>
            <a:endParaRPr lang="en-AU" sz="3200" smtClean="0"/>
          </a:p>
          <a:p>
            <a:r>
              <a:rPr lang="en-US" sz="3200" smtClean="0"/>
              <a:t>How would you  use this resource within your communities and congregations</a:t>
            </a:r>
            <a:r>
              <a:rPr lang="en-US" sz="4000" smtClean="0"/>
              <a:t>?</a:t>
            </a:r>
            <a:endParaRPr lang="en-AU" sz="4000" smtClean="0"/>
          </a:p>
          <a:p>
            <a:endParaRPr lang="en-AU"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r>
              <a:rPr lang="en-AU" smtClean="0">
                <a:solidFill>
                  <a:schemeClr val="accent1"/>
                </a:solidFill>
              </a:rPr>
              <a:t>Feedback</a:t>
            </a:r>
          </a:p>
        </p:txBody>
      </p:sp>
      <p:sp>
        <p:nvSpPr>
          <p:cNvPr id="24579" name="Rectangle 3"/>
          <p:cNvSpPr>
            <a:spLocks noGrp="1"/>
          </p:cNvSpPr>
          <p:nvPr>
            <p:ph type="body" idx="4294967295"/>
          </p:nvPr>
        </p:nvSpPr>
        <p:spPr/>
        <p:txBody>
          <a:bodyPr/>
          <a:lstStyle/>
          <a:p>
            <a:endParaRPr lang="en-A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2"/>
          <p:cNvSpPr>
            <a:spLocks noGrp="1"/>
          </p:cNvSpPr>
          <p:nvPr>
            <p:ph sz="quarter" idx="4294967295"/>
          </p:nvPr>
        </p:nvSpPr>
        <p:spPr>
          <a:xfrm>
            <a:off x="900113" y="981075"/>
            <a:ext cx="7772400" cy="4572000"/>
          </a:xfrm>
        </p:spPr>
        <p:txBody>
          <a:bodyPr/>
          <a:lstStyle/>
          <a:p>
            <a:pPr eaLnBrk="1" hangingPunct="1">
              <a:lnSpc>
                <a:spcPct val="80000"/>
              </a:lnSpc>
            </a:pPr>
            <a:r>
              <a:rPr lang="en-AU" sz="3400" b="1" smtClean="0">
                <a:latin typeface="Perpetua" pitchFamily="18" charset="0"/>
              </a:rPr>
              <a:t>Think about an  ecumenical encounter, a high point of the ecumenical movement that you have been involved in that has encouraged or excited you?</a:t>
            </a:r>
          </a:p>
          <a:p>
            <a:pPr eaLnBrk="1" hangingPunct="1">
              <a:lnSpc>
                <a:spcPct val="80000"/>
              </a:lnSpc>
              <a:buFont typeface="Wingdings 2" pitchFamily="18" charset="2"/>
              <a:buNone/>
            </a:pPr>
            <a:endParaRPr lang="en-AU" sz="3400" b="1" smtClean="0">
              <a:latin typeface="Perpetua" pitchFamily="18" charset="0"/>
            </a:endParaRPr>
          </a:p>
          <a:p>
            <a:pPr eaLnBrk="1" hangingPunct="1">
              <a:lnSpc>
                <a:spcPct val="80000"/>
              </a:lnSpc>
            </a:pPr>
            <a:r>
              <a:rPr lang="en-AU" sz="3400" b="1" smtClean="0">
                <a:latin typeface="Perpetua" pitchFamily="18" charset="0"/>
              </a:rPr>
              <a:t> What is it about this encounter that made it a high point?</a:t>
            </a:r>
          </a:p>
          <a:p>
            <a:pPr eaLnBrk="1" hangingPunct="1">
              <a:lnSpc>
                <a:spcPct val="80000"/>
              </a:lnSpc>
              <a:buFont typeface="Wingdings 2" pitchFamily="18" charset="2"/>
              <a:buNone/>
            </a:pPr>
            <a:endParaRPr lang="en-AU" sz="3400" b="1" smtClean="0">
              <a:latin typeface="Perpetua" pitchFamily="18" charset="0"/>
            </a:endParaRPr>
          </a:p>
          <a:p>
            <a:pPr eaLnBrk="1" hangingPunct="1">
              <a:lnSpc>
                <a:spcPct val="80000"/>
              </a:lnSpc>
            </a:pPr>
            <a:r>
              <a:rPr lang="en-AU" sz="3400" b="1" smtClean="0">
                <a:latin typeface="Perpetua" pitchFamily="18" charset="0"/>
              </a:rPr>
              <a:t>What is it that you would wish for in the future for ecumenism? </a:t>
            </a:r>
          </a:p>
          <a:p>
            <a:pPr eaLnBrk="1" hangingPunct="1">
              <a:lnSpc>
                <a:spcPct val="80000"/>
              </a:lnSpc>
              <a:buFont typeface="Wingdings 2" pitchFamily="18" charset="2"/>
              <a:buNone/>
            </a:pPr>
            <a:r>
              <a:rPr lang="en-US" sz="2200" smtClean="0">
                <a:latin typeface="Perpetua" pitchFamily="18" charset="0"/>
              </a:rPr>
              <a:t> </a:t>
            </a:r>
            <a:endParaRPr lang="en-AU" sz="2200" smtClean="0">
              <a:latin typeface="Perpetua" pitchFamily="18" charset="0"/>
            </a:endParaRPr>
          </a:p>
          <a:p>
            <a:pPr eaLnBrk="1" hangingPunct="1">
              <a:lnSpc>
                <a:spcPct val="80000"/>
              </a:lnSpc>
              <a:buFont typeface="Wingdings 2" pitchFamily="18" charset="2"/>
              <a:buNone/>
            </a:pPr>
            <a:r>
              <a:rPr lang="en-US" sz="2200" smtClean="0">
                <a:latin typeface="Perpetua" pitchFamily="18" charset="0"/>
              </a:rPr>
              <a:t> </a:t>
            </a:r>
            <a:endParaRPr lang="en-AU" sz="2200" smtClean="0">
              <a:latin typeface="Perpetu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p:cNvSpPr>
          <p:nvPr>
            <p:ph type="body" idx="4294967295"/>
          </p:nvPr>
        </p:nvSpPr>
        <p:spPr>
          <a:xfrm>
            <a:off x="900113" y="620713"/>
            <a:ext cx="7772400" cy="5399087"/>
          </a:xfrm>
        </p:spPr>
        <p:txBody>
          <a:bodyPr/>
          <a:lstStyle/>
          <a:p>
            <a:pPr eaLnBrk="1" hangingPunct="1">
              <a:buFont typeface="Wingdings 2" pitchFamily="18" charset="2"/>
              <a:buNone/>
            </a:pPr>
            <a:r>
              <a:rPr lang="en-AU" sz="3600" smtClean="0">
                <a:latin typeface="Perpetua" pitchFamily="18" charset="0"/>
              </a:rPr>
              <a:t>Consult not your fears</a:t>
            </a:r>
          </a:p>
          <a:p>
            <a:pPr eaLnBrk="1" hangingPunct="1">
              <a:buFont typeface="Wingdings 2" pitchFamily="18" charset="2"/>
              <a:buNone/>
            </a:pPr>
            <a:r>
              <a:rPr lang="en-AU" sz="3600" smtClean="0">
                <a:latin typeface="Perpetua" pitchFamily="18" charset="0"/>
              </a:rPr>
              <a:t>But your hopes and dreams</a:t>
            </a:r>
          </a:p>
          <a:p>
            <a:pPr eaLnBrk="1" hangingPunct="1">
              <a:buFont typeface="Wingdings 2" pitchFamily="18" charset="2"/>
              <a:buNone/>
            </a:pPr>
            <a:r>
              <a:rPr lang="en-AU" sz="3600" smtClean="0">
                <a:latin typeface="Perpetua" pitchFamily="18" charset="0"/>
              </a:rPr>
              <a:t>Think not about your frustrations,</a:t>
            </a:r>
          </a:p>
          <a:p>
            <a:pPr eaLnBrk="1" hangingPunct="1">
              <a:buFont typeface="Wingdings 2" pitchFamily="18" charset="2"/>
              <a:buNone/>
            </a:pPr>
            <a:r>
              <a:rPr lang="en-AU" sz="3600" smtClean="0">
                <a:latin typeface="Perpetua" pitchFamily="18" charset="0"/>
              </a:rPr>
              <a:t>But about your unfulfilled potential.</a:t>
            </a:r>
          </a:p>
          <a:p>
            <a:pPr eaLnBrk="1" hangingPunct="1">
              <a:buFont typeface="Wingdings 2" pitchFamily="18" charset="2"/>
              <a:buNone/>
            </a:pPr>
            <a:r>
              <a:rPr lang="en-AU" sz="3600" smtClean="0">
                <a:latin typeface="Perpetua" pitchFamily="18" charset="0"/>
              </a:rPr>
              <a:t>Concern yourself not with what you failed in,</a:t>
            </a:r>
          </a:p>
          <a:p>
            <a:pPr eaLnBrk="1" hangingPunct="1">
              <a:buFont typeface="Wingdings 2" pitchFamily="18" charset="2"/>
              <a:buNone/>
            </a:pPr>
            <a:r>
              <a:rPr lang="en-AU" sz="3600" smtClean="0">
                <a:latin typeface="Perpetua" pitchFamily="18" charset="0"/>
              </a:rPr>
              <a:t>But with what it is still possible for you to do.</a:t>
            </a:r>
          </a:p>
          <a:p>
            <a:pPr algn="r" eaLnBrk="1" hangingPunct="1">
              <a:buFont typeface="Wingdings 2" pitchFamily="18" charset="2"/>
              <a:buNone/>
            </a:pPr>
            <a:r>
              <a:rPr lang="en-AU" sz="3600" smtClean="0">
                <a:latin typeface="Perpetua" pitchFamily="18" charset="0"/>
              </a:rPr>
              <a:t>Pope John XXIII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p:cNvSpPr>
          <p:nvPr>
            <p:ph type="body" idx="4294967295"/>
          </p:nvPr>
        </p:nvSpPr>
        <p:spPr>
          <a:xfrm>
            <a:off x="971550" y="1268413"/>
            <a:ext cx="7700963" cy="4716462"/>
          </a:xfrm>
        </p:spPr>
        <p:txBody>
          <a:bodyPr/>
          <a:lstStyle/>
          <a:p>
            <a:pPr eaLnBrk="1" hangingPunct="1">
              <a:buFont typeface="Wingdings 2" pitchFamily="18" charset="2"/>
              <a:buNone/>
            </a:pPr>
            <a:endParaRPr lang="en-AU" dirty="0" smtClean="0">
              <a:solidFill>
                <a:schemeClr val="accent1"/>
              </a:solidFill>
              <a:latin typeface="Perpetua" pitchFamily="18" charset="0"/>
            </a:endParaRPr>
          </a:p>
          <a:p>
            <a:pPr eaLnBrk="1" hangingPunct="1"/>
            <a:r>
              <a:rPr lang="en-AU" sz="3600" dirty="0" smtClean="0">
                <a:solidFill>
                  <a:srgbClr val="000000"/>
                </a:solidFill>
                <a:latin typeface="Perpetua" pitchFamily="18" charset="0"/>
              </a:rPr>
              <a:t>Dialogue formed in 1979</a:t>
            </a:r>
          </a:p>
          <a:p>
            <a:pPr eaLnBrk="1" hangingPunct="1"/>
            <a:r>
              <a:rPr lang="en-AU" sz="3600" dirty="0" smtClean="0">
                <a:solidFill>
                  <a:srgbClr val="000000"/>
                </a:solidFill>
                <a:latin typeface="Perpetua" pitchFamily="18" charset="0"/>
              </a:rPr>
              <a:t>Formally reconstituted in 1989</a:t>
            </a:r>
          </a:p>
          <a:p>
            <a:pPr marL="742950" indent="-742950" eaLnBrk="1" hangingPunct="1">
              <a:buFont typeface="+mj-lt"/>
              <a:buAutoNum type="arabicPeriod"/>
            </a:pPr>
            <a:r>
              <a:rPr lang="en-AU" sz="3600" dirty="0" smtClean="0">
                <a:solidFill>
                  <a:srgbClr val="000000"/>
                </a:solidFill>
                <a:latin typeface="Perpetua" pitchFamily="18" charset="0"/>
              </a:rPr>
              <a:t>“A deeper understanding of each other’s traditions”</a:t>
            </a:r>
          </a:p>
          <a:p>
            <a:pPr marL="742950" indent="-742950" eaLnBrk="1" hangingPunct="1">
              <a:buFont typeface="+mj-lt"/>
              <a:buAutoNum type="arabicPeriod"/>
            </a:pPr>
            <a:r>
              <a:rPr lang="en-AU" sz="3600" dirty="0" smtClean="0">
                <a:solidFill>
                  <a:srgbClr val="000000"/>
                </a:solidFill>
                <a:latin typeface="Perpetua" pitchFamily="18" charset="0"/>
              </a:rPr>
              <a:t>“Discussion of many topics of mutual interest, the preparation of several articles, and an attempt to communicate with the wider Christian community.”</a:t>
            </a:r>
          </a:p>
          <a:p>
            <a:pPr eaLnBrk="1" hangingPunct="1">
              <a:buFont typeface="Wingdings 2" pitchFamily="18" charset="2"/>
              <a:buNone/>
            </a:pPr>
            <a:endParaRPr lang="en-AU" dirty="0" smtClean="0">
              <a:solidFill>
                <a:srgbClr val="000000"/>
              </a:solidFill>
              <a:latin typeface="Perpetua" pitchFamily="18" charset="0"/>
            </a:endParaRPr>
          </a:p>
          <a:p>
            <a:pPr eaLnBrk="1" hangingPunct="1"/>
            <a:endParaRPr lang="en-AU" dirty="0" smtClean="0">
              <a:solidFill>
                <a:srgbClr val="000000"/>
              </a:solidFill>
              <a:latin typeface="Perpetua" pitchFamily="18" charset="0"/>
            </a:endParaRPr>
          </a:p>
          <a:p>
            <a:pPr eaLnBrk="1" hangingPunct="1"/>
            <a:endParaRPr lang="en-AU" dirty="0" smtClean="0">
              <a:solidFill>
                <a:srgbClr val="000000"/>
              </a:solidFill>
              <a:latin typeface="Perpetua" pitchFamily="18" charset="0"/>
            </a:endParaRPr>
          </a:p>
        </p:txBody>
      </p:sp>
      <p:sp>
        <p:nvSpPr>
          <p:cNvPr id="7170" name="Rectangle 5"/>
          <p:cNvSpPr>
            <a:spLocks noChangeArrowheads="1"/>
          </p:cNvSpPr>
          <p:nvPr/>
        </p:nvSpPr>
        <p:spPr bwMode="auto">
          <a:xfrm>
            <a:off x="1763713" y="476250"/>
            <a:ext cx="4239687" cy="523220"/>
          </a:xfrm>
          <a:prstGeom prst="rect">
            <a:avLst/>
          </a:prstGeom>
          <a:noFill/>
          <a:ln w="9525">
            <a:noFill/>
            <a:miter lim="800000"/>
            <a:headEnd/>
            <a:tailEnd/>
          </a:ln>
        </p:spPr>
        <p:txBody>
          <a:bodyPr wrap="none">
            <a:spAutoFit/>
          </a:bodyPr>
          <a:lstStyle/>
          <a:p>
            <a:r>
              <a:rPr lang="en-AU" dirty="0" smtClean="0">
                <a:solidFill>
                  <a:schemeClr val="accent1"/>
                </a:solidFill>
              </a:rPr>
              <a:t>Brief Historical Overview </a:t>
            </a:r>
            <a:endParaRPr lang="en-AU" dirty="0">
              <a:solidFill>
                <a:schemeClr val="accent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9">
                                            <p:txEl>
                                              <p:pRg st="1" end="1"/>
                                            </p:txEl>
                                          </p:spTgt>
                                        </p:tgtEl>
                                        <p:attrNameLst>
                                          <p:attrName>style.visibility</p:attrName>
                                        </p:attrNameLst>
                                      </p:cBhvr>
                                      <p:to>
                                        <p:strVal val="visible"/>
                                      </p:to>
                                    </p:set>
                                    <p:animEffect transition="in" filter="fade">
                                      <p:cBhvr>
                                        <p:cTn id="7" dur="2000"/>
                                        <p:tgtEl>
                                          <p:spTgt spid="71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9">
                                            <p:txEl>
                                              <p:pRg st="2" end="2"/>
                                            </p:txEl>
                                          </p:spTgt>
                                        </p:tgtEl>
                                        <p:attrNameLst>
                                          <p:attrName>style.visibility</p:attrName>
                                        </p:attrNameLst>
                                      </p:cBhvr>
                                      <p:to>
                                        <p:strVal val="visible"/>
                                      </p:to>
                                    </p:set>
                                    <p:animEffect transition="in" filter="fade">
                                      <p:cBhvr>
                                        <p:cTn id="12" dur="2000"/>
                                        <p:tgtEl>
                                          <p:spTgt spid="71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9">
                                            <p:txEl>
                                              <p:pRg st="3" end="3"/>
                                            </p:txEl>
                                          </p:spTgt>
                                        </p:tgtEl>
                                        <p:attrNameLst>
                                          <p:attrName>style.visibility</p:attrName>
                                        </p:attrNameLst>
                                      </p:cBhvr>
                                      <p:to>
                                        <p:strVal val="visible"/>
                                      </p:to>
                                    </p:set>
                                    <p:animEffect transition="in" filter="fade">
                                      <p:cBhvr>
                                        <p:cTn id="17" dur="2000"/>
                                        <p:tgtEl>
                                          <p:spTgt spid="716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9">
                                            <p:txEl>
                                              <p:pRg st="4" end="4"/>
                                            </p:txEl>
                                          </p:spTgt>
                                        </p:tgtEl>
                                        <p:attrNameLst>
                                          <p:attrName>style.visibility</p:attrName>
                                        </p:attrNameLst>
                                      </p:cBhvr>
                                      <p:to>
                                        <p:strVal val="visible"/>
                                      </p:to>
                                    </p:set>
                                    <p:animEffect transition="in" filter="fade">
                                      <p:cBhvr>
                                        <p:cTn id="22" dur="2000"/>
                                        <p:tgtEl>
                                          <p:spTgt spid="71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p:cNvSpPr>
          <p:nvPr>
            <p:ph type="body" idx="4294967295"/>
          </p:nvPr>
        </p:nvSpPr>
        <p:spPr>
          <a:xfrm>
            <a:off x="971550" y="908720"/>
            <a:ext cx="7700963" cy="4716462"/>
          </a:xfrm>
        </p:spPr>
        <p:txBody>
          <a:bodyPr/>
          <a:lstStyle/>
          <a:p>
            <a:pPr eaLnBrk="1" hangingPunct="1">
              <a:buFont typeface="Wingdings 2" pitchFamily="18" charset="2"/>
              <a:buNone/>
            </a:pPr>
            <a:endParaRPr lang="en-AU" dirty="0" smtClean="0">
              <a:solidFill>
                <a:schemeClr val="accent1"/>
              </a:solidFill>
              <a:latin typeface="Perpetua" pitchFamily="18" charset="0"/>
            </a:endParaRPr>
          </a:p>
          <a:p>
            <a:pPr eaLnBrk="1" hangingPunct="1"/>
            <a:r>
              <a:rPr lang="en-AU" sz="3600" dirty="0" smtClean="0">
                <a:solidFill>
                  <a:srgbClr val="000000"/>
                </a:solidFill>
                <a:latin typeface="Perpetua" pitchFamily="18" charset="0"/>
              </a:rPr>
              <a:t>Website: </a:t>
            </a:r>
            <a:r>
              <a:rPr lang="en-AU" sz="3600" i="1" dirty="0" smtClean="0">
                <a:solidFill>
                  <a:srgbClr val="000000"/>
                </a:solidFill>
                <a:latin typeface="Perpetua" pitchFamily="18" charset="0"/>
                <a:hlinkClick r:id="rId3"/>
              </a:rPr>
              <a:t>http://sadialoguercuc.org</a:t>
            </a:r>
            <a:endParaRPr lang="en-AU" sz="3600" i="1" dirty="0" smtClean="0">
              <a:solidFill>
                <a:srgbClr val="000000"/>
              </a:solidFill>
              <a:latin typeface="Perpetua" pitchFamily="18" charset="0"/>
            </a:endParaRPr>
          </a:p>
          <a:p>
            <a:pPr eaLnBrk="1" hangingPunct="1"/>
            <a:r>
              <a:rPr lang="en-AU" sz="3600" dirty="0" smtClean="0">
                <a:solidFill>
                  <a:srgbClr val="000000"/>
                </a:solidFill>
                <a:latin typeface="Perpetua" pitchFamily="18" charset="0"/>
              </a:rPr>
              <a:t>Documents</a:t>
            </a:r>
            <a:r>
              <a:rPr lang="en-AU" sz="3600" i="1" dirty="0" smtClean="0">
                <a:solidFill>
                  <a:srgbClr val="000000"/>
                </a:solidFill>
                <a:latin typeface="Perpetua" pitchFamily="18" charset="0"/>
              </a:rPr>
              <a:t>:</a:t>
            </a:r>
          </a:p>
          <a:p>
            <a:pPr lvl="1" eaLnBrk="1" hangingPunct="1"/>
            <a:r>
              <a:rPr lang="en-AU" sz="3400" i="1" dirty="0" smtClean="0">
                <a:solidFill>
                  <a:srgbClr val="000000"/>
                </a:solidFill>
                <a:latin typeface="Perpetua" pitchFamily="18" charset="0"/>
              </a:rPr>
              <a:t>Sharing the Eucharist (1994)</a:t>
            </a:r>
          </a:p>
          <a:p>
            <a:pPr lvl="1" eaLnBrk="1" hangingPunct="1"/>
            <a:r>
              <a:rPr lang="en-AU" sz="3400" i="1" dirty="0" smtClean="0">
                <a:solidFill>
                  <a:srgbClr val="000000"/>
                </a:solidFill>
                <a:latin typeface="Perpetua" pitchFamily="18" charset="0"/>
              </a:rPr>
              <a:t>The Eucharist in the life of our Churches: Tradition and Change in celebrating Holy Communion (1998)</a:t>
            </a:r>
          </a:p>
          <a:p>
            <a:pPr lvl="1" eaLnBrk="1" hangingPunct="1"/>
            <a:r>
              <a:rPr lang="en-AU" sz="3400" i="1" dirty="0" smtClean="0">
                <a:solidFill>
                  <a:srgbClr val="000000"/>
                </a:solidFill>
                <a:latin typeface="Perpetua" pitchFamily="18" charset="0"/>
              </a:rPr>
              <a:t>The Bible in our Churches (2005)</a:t>
            </a:r>
          </a:p>
          <a:p>
            <a:pPr lvl="1" eaLnBrk="1" hangingPunct="1"/>
            <a:r>
              <a:rPr lang="en-AU" sz="3400" i="1" dirty="0" smtClean="0">
                <a:solidFill>
                  <a:srgbClr val="000000"/>
                </a:solidFill>
                <a:latin typeface="Perpetua" pitchFamily="18" charset="0"/>
              </a:rPr>
              <a:t>Lay Ministry in the Roman Catholic and Uniting Churches (2010)</a:t>
            </a:r>
          </a:p>
          <a:p>
            <a:pPr eaLnBrk="1" hangingPunct="1">
              <a:buNone/>
            </a:pPr>
            <a:endParaRPr lang="en-AU" dirty="0" smtClean="0">
              <a:solidFill>
                <a:srgbClr val="000000"/>
              </a:solidFill>
              <a:latin typeface="Perpetua" pitchFamily="18" charset="0"/>
            </a:endParaRPr>
          </a:p>
          <a:p>
            <a:pPr eaLnBrk="1" hangingPunct="1"/>
            <a:endParaRPr lang="en-AU" dirty="0" smtClean="0">
              <a:solidFill>
                <a:srgbClr val="000000"/>
              </a:solidFill>
              <a:latin typeface="Perpetua" pitchFamily="18" charset="0"/>
            </a:endParaRPr>
          </a:p>
        </p:txBody>
      </p:sp>
      <p:sp>
        <p:nvSpPr>
          <p:cNvPr id="7170" name="Rectangle 5"/>
          <p:cNvSpPr>
            <a:spLocks noChangeArrowheads="1"/>
          </p:cNvSpPr>
          <p:nvPr/>
        </p:nvSpPr>
        <p:spPr bwMode="auto">
          <a:xfrm>
            <a:off x="1763713" y="476250"/>
            <a:ext cx="4239687" cy="523220"/>
          </a:xfrm>
          <a:prstGeom prst="rect">
            <a:avLst/>
          </a:prstGeom>
          <a:noFill/>
          <a:ln w="9525">
            <a:noFill/>
            <a:miter lim="800000"/>
            <a:headEnd/>
            <a:tailEnd/>
          </a:ln>
        </p:spPr>
        <p:txBody>
          <a:bodyPr wrap="none">
            <a:spAutoFit/>
          </a:bodyPr>
          <a:lstStyle/>
          <a:p>
            <a:r>
              <a:rPr lang="en-AU" dirty="0" smtClean="0">
                <a:solidFill>
                  <a:schemeClr val="accent1"/>
                </a:solidFill>
              </a:rPr>
              <a:t>Brief Historical Overview </a:t>
            </a:r>
            <a:endParaRPr lang="en-AU"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9">
                                            <p:txEl>
                                              <p:pRg st="1" end="1"/>
                                            </p:txEl>
                                          </p:spTgt>
                                        </p:tgtEl>
                                        <p:attrNameLst>
                                          <p:attrName>style.visibility</p:attrName>
                                        </p:attrNameLst>
                                      </p:cBhvr>
                                      <p:to>
                                        <p:strVal val="visible"/>
                                      </p:to>
                                    </p:set>
                                    <p:animEffect transition="in" filter="fade">
                                      <p:cBhvr>
                                        <p:cTn id="7" dur="2000"/>
                                        <p:tgtEl>
                                          <p:spTgt spid="71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9">
                                            <p:txEl>
                                              <p:pRg st="2" end="2"/>
                                            </p:txEl>
                                          </p:spTgt>
                                        </p:tgtEl>
                                        <p:attrNameLst>
                                          <p:attrName>style.visibility</p:attrName>
                                        </p:attrNameLst>
                                      </p:cBhvr>
                                      <p:to>
                                        <p:strVal val="visible"/>
                                      </p:to>
                                    </p:set>
                                    <p:animEffect transition="in" filter="fade">
                                      <p:cBhvr>
                                        <p:cTn id="12" dur="2000"/>
                                        <p:tgtEl>
                                          <p:spTgt spid="71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9">
                                            <p:txEl>
                                              <p:pRg st="3" end="3"/>
                                            </p:txEl>
                                          </p:spTgt>
                                        </p:tgtEl>
                                        <p:attrNameLst>
                                          <p:attrName>style.visibility</p:attrName>
                                        </p:attrNameLst>
                                      </p:cBhvr>
                                      <p:to>
                                        <p:strVal val="visible"/>
                                      </p:to>
                                    </p:set>
                                    <p:animEffect transition="in" filter="fade">
                                      <p:cBhvr>
                                        <p:cTn id="17" dur="2000"/>
                                        <p:tgtEl>
                                          <p:spTgt spid="716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9">
                                            <p:txEl>
                                              <p:pRg st="4" end="4"/>
                                            </p:txEl>
                                          </p:spTgt>
                                        </p:tgtEl>
                                        <p:attrNameLst>
                                          <p:attrName>style.visibility</p:attrName>
                                        </p:attrNameLst>
                                      </p:cBhvr>
                                      <p:to>
                                        <p:strVal val="visible"/>
                                      </p:to>
                                    </p:set>
                                    <p:animEffect transition="in" filter="fade">
                                      <p:cBhvr>
                                        <p:cTn id="22" dur="2000"/>
                                        <p:tgtEl>
                                          <p:spTgt spid="716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9">
                                            <p:txEl>
                                              <p:pRg st="5" end="5"/>
                                            </p:txEl>
                                          </p:spTgt>
                                        </p:tgtEl>
                                        <p:attrNameLst>
                                          <p:attrName>style.visibility</p:attrName>
                                        </p:attrNameLst>
                                      </p:cBhvr>
                                      <p:to>
                                        <p:strVal val="visible"/>
                                      </p:to>
                                    </p:set>
                                    <p:animEffect transition="in" filter="fade">
                                      <p:cBhvr>
                                        <p:cTn id="27" dur="2000"/>
                                        <p:tgtEl>
                                          <p:spTgt spid="716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69">
                                            <p:txEl>
                                              <p:pRg st="6" end="6"/>
                                            </p:txEl>
                                          </p:spTgt>
                                        </p:tgtEl>
                                        <p:attrNameLst>
                                          <p:attrName>style.visibility</p:attrName>
                                        </p:attrNameLst>
                                      </p:cBhvr>
                                      <p:to>
                                        <p:strVal val="visible"/>
                                      </p:to>
                                    </p:set>
                                    <p:animEffect transition="in" filter="fade">
                                      <p:cBhvr>
                                        <p:cTn id="32" dur="2000"/>
                                        <p:tgtEl>
                                          <p:spTgt spid="71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ubtitle 2"/>
          <p:cNvSpPr>
            <a:spLocks noGrp="1"/>
          </p:cNvSpPr>
          <p:nvPr>
            <p:ph type="subTitle" idx="1"/>
          </p:nvPr>
        </p:nvSpPr>
        <p:spPr/>
        <p:txBody>
          <a:bodyPr/>
          <a:lstStyle/>
          <a:p>
            <a:pPr eaLnBrk="1" hangingPunct="1"/>
            <a:r>
              <a:rPr lang="en-AU" smtClean="0">
                <a:latin typeface="Perpetua" pitchFamily="18" charset="0"/>
              </a:rPr>
              <a:t>a resource paper prepared by the </a:t>
            </a:r>
            <a:br>
              <a:rPr lang="en-AU" smtClean="0">
                <a:latin typeface="Perpetua" pitchFamily="18" charset="0"/>
              </a:rPr>
            </a:br>
            <a:r>
              <a:rPr lang="en-AU" smtClean="0">
                <a:latin typeface="Perpetua" pitchFamily="18" charset="0"/>
              </a:rPr>
              <a:t>Dialogue of the Roman Catholic and Uniting Churches in South Australia</a:t>
            </a:r>
          </a:p>
        </p:txBody>
      </p:sp>
      <p:sp>
        <p:nvSpPr>
          <p:cNvPr id="2" name="Title 1"/>
          <p:cNvSpPr>
            <a:spLocks noGrp="1"/>
          </p:cNvSpPr>
          <p:nvPr>
            <p:ph type="ctrTitle"/>
          </p:nvPr>
        </p:nvSpPr>
        <p:spPr>
          <a:xfrm>
            <a:off x="684213" y="1412875"/>
            <a:ext cx="7772400" cy="2043113"/>
          </a:xfrm>
        </p:spPr>
        <p:txBody>
          <a:bodyPr>
            <a:normAutofit fontScale="90000"/>
          </a:bodyPr>
          <a:lstStyle/>
          <a:p>
            <a:pPr eaLnBrk="1" fontAlgn="auto" hangingPunct="1">
              <a:spcAft>
                <a:spcPts val="0"/>
              </a:spcAft>
              <a:defRPr/>
            </a:pPr>
            <a:r>
              <a:rPr lang="en-AU" smtClean="0">
                <a:latin typeface="+mj-lt"/>
              </a:rPr>
              <a:t> </a:t>
            </a:r>
            <a:r>
              <a:rPr lang="en-AU">
                <a:latin typeface="+mj-lt"/>
              </a:rPr>
              <a:t/>
            </a:r>
            <a:br>
              <a:rPr lang="en-AU">
                <a:latin typeface="+mj-lt"/>
              </a:rPr>
            </a:br>
            <a:r>
              <a:rPr lang="en-AU" b="1" smtClean="0">
                <a:latin typeface="+mj-lt"/>
              </a:rPr>
              <a:t> “Lay Ministry in the Roman Catholic and Uniting Churches”</a:t>
            </a:r>
            <a:r>
              <a:rPr lang="en-AU">
                <a:latin typeface="+mj-lt"/>
              </a:rPr>
              <a:t/>
            </a:r>
            <a:br>
              <a:rPr lang="en-AU">
                <a:latin typeface="+mj-lt"/>
              </a:rPr>
            </a:br>
            <a:endParaRPr lang="en-AU">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p:cNvSpPr>
          <p:nvPr>
            <p:ph type="body" idx="4294967295"/>
          </p:nvPr>
        </p:nvSpPr>
        <p:spPr>
          <a:xfrm>
            <a:off x="1191517" y="1988840"/>
            <a:ext cx="7700963" cy="1944216"/>
          </a:xfrm>
        </p:spPr>
        <p:txBody>
          <a:bodyPr/>
          <a:lstStyle/>
          <a:p>
            <a:pPr eaLnBrk="1" hangingPunct="1">
              <a:buFont typeface="Wingdings 2" pitchFamily="18" charset="2"/>
              <a:buNone/>
            </a:pPr>
            <a:endParaRPr lang="en-AU" sz="2000" dirty="0" smtClean="0">
              <a:solidFill>
                <a:schemeClr val="accent1"/>
              </a:solidFill>
              <a:latin typeface="Perpetua" pitchFamily="18" charset="0"/>
            </a:endParaRPr>
          </a:p>
          <a:p>
            <a:pPr eaLnBrk="1" hangingPunct="1">
              <a:buFont typeface="Wingdings 2" pitchFamily="18" charset="2"/>
              <a:buNone/>
            </a:pPr>
            <a:r>
              <a:rPr lang="en-AU" sz="2800" dirty="0" smtClean="0">
                <a:solidFill>
                  <a:srgbClr val="000000"/>
                </a:solidFill>
                <a:latin typeface="Perpetua" pitchFamily="18" charset="0"/>
              </a:rPr>
              <a:t>Theological foundations for lay ministry based on our shared understandings of the nature of the God we worship and of baptism.</a:t>
            </a:r>
          </a:p>
          <a:p>
            <a:pPr eaLnBrk="1" hangingPunct="1">
              <a:buFont typeface="Wingdings 2" pitchFamily="18" charset="2"/>
              <a:buNone/>
            </a:pPr>
            <a:endParaRPr lang="en-AU" sz="2800" dirty="0" smtClean="0">
              <a:solidFill>
                <a:srgbClr val="000000"/>
              </a:solidFill>
              <a:latin typeface="Perpetua" pitchFamily="18" charset="0"/>
            </a:endParaRPr>
          </a:p>
          <a:p>
            <a:pPr eaLnBrk="1" hangingPunct="1">
              <a:buFont typeface="Wingdings 2" pitchFamily="18" charset="2"/>
              <a:buNone/>
            </a:pPr>
            <a:endParaRPr lang="en-AU" sz="2000" dirty="0" smtClean="0">
              <a:solidFill>
                <a:srgbClr val="000000"/>
              </a:solidFill>
              <a:latin typeface="Perpetua" pitchFamily="18" charset="0"/>
            </a:endParaRPr>
          </a:p>
          <a:p>
            <a:pPr eaLnBrk="1" hangingPunct="1"/>
            <a:endParaRPr lang="en-AU" sz="2000" dirty="0" smtClean="0">
              <a:solidFill>
                <a:srgbClr val="000000"/>
              </a:solidFill>
              <a:latin typeface="Perpetua" pitchFamily="18" charset="0"/>
            </a:endParaRPr>
          </a:p>
          <a:p>
            <a:pPr eaLnBrk="1" hangingPunct="1"/>
            <a:endParaRPr lang="en-AU" sz="2000" dirty="0" smtClean="0">
              <a:solidFill>
                <a:srgbClr val="000000"/>
              </a:solidFill>
              <a:latin typeface="Perpetua" pitchFamily="18" charset="0"/>
            </a:endParaRPr>
          </a:p>
        </p:txBody>
      </p:sp>
      <p:sp>
        <p:nvSpPr>
          <p:cNvPr id="7170" name="Rectangle 5"/>
          <p:cNvSpPr>
            <a:spLocks noChangeArrowheads="1"/>
          </p:cNvSpPr>
          <p:nvPr/>
        </p:nvSpPr>
        <p:spPr bwMode="auto">
          <a:xfrm>
            <a:off x="539552" y="1685751"/>
            <a:ext cx="1270000" cy="519113"/>
          </a:xfrm>
          <a:prstGeom prst="rect">
            <a:avLst/>
          </a:prstGeom>
          <a:noFill/>
          <a:ln w="9525">
            <a:noFill/>
            <a:miter lim="800000"/>
            <a:headEnd/>
            <a:tailEnd/>
          </a:ln>
        </p:spPr>
        <p:txBody>
          <a:bodyPr wrap="none">
            <a:spAutoFit/>
          </a:bodyPr>
          <a:lstStyle/>
          <a:p>
            <a:r>
              <a:rPr lang="en-AU" dirty="0">
                <a:solidFill>
                  <a:schemeClr val="accent1"/>
                </a:solidFill>
              </a:rPr>
              <a:t>Part A.</a:t>
            </a:r>
          </a:p>
        </p:txBody>
      </p:sp>
      <p:sp>
        <p:nvSpPr>
          <p:cNvPr id="4" name="Rectangle 5"/>
          <p:cNvSpPr>
            <a:spLocks noChangeArrowheads="1"/>
          </p:cNvSpPr>
          <p:nvPr/>
        </p:nvSpPr>
        <p:spPr bwMode="auto">
          <a:xfrm>
            <a:off x="395536" y="3789040"/>
            <a:ext cx="1281120" cy="523220"/>
          </a:xfrm>
          <a:prstGeom prst="rect">
            <a:avLst/>
          </a:prstGeom>
          <a:noFill/>
          <a:ln w="9525">
            <a:noFill/>
            <a:miter lim="800000"/>
            <a:headEnd/>
            <a:tailEnd/>
          </a:ln>
        </p:spPr>
        <p:txBody>
          <a:bodyPr wrap="none">
            <a:spAutoFit/>
          </a:bodyPr>
          <a:lstStyle/>
          <a:p>
            <a:r>
              <a:rPr lang="en-AU" dirty="0">
                <a:solidFill>
                  <a:schemeClr val="accent1"/>
                </a:solidFill>
              </a:rPr>
              <a:t>Part </a:t>
            </a:r>
            <a:r>
              <a:rPr lang="en-AU" dirty="0" smtClean="0">
                <a:solidFill>
                  <a:schemeClr val="accent1"/>
                </a:solidFill>
              </a:rPr>
              <a:t>B.</a:t>
            </a:r>
            <a:endParaRPr lang="en-AU" dirty="0">
              <a:solidFill>
                <a:schemeClr val="accent1"/>
              </a:solidFill>
            </a:endParaRPr>
          </a:p>
        </p:txBody>
      </p:sp>
      <p:sp>
        <p:nvSpPr>
          <p:cNvPr id="5" name="Rectangle 3"/>
          <p:cNvSpPr>
            <a:spLocks noGrp="1"/>
          </p:cNvSpPr>
          <p:nvPr>
            <p:ph type="body" idx="4294967295"/>
          </p:nvPr>
        </p:nvSpPr>
        <p:spPr>
          <a:xfrm>
            <a:off x="1403548" y="3861048"/>
            <a:ext cx="7200900" cy="1368152"/>
          </a:xfrm>
        </p:spPr>
        <p:txBody>
          <a:bodyPr/>
          <a:lstStyle/>
          <a:p>
            <a:pPr eaLnBrk="1" hangingPunct="1"/>
            <a:endParaRPr lang="en-AU" sz="1800" dirty="0" smtClean="0">
              <a:latin typeface="Perpetua" pitchFamily="18" charset="0"/>
            </a:endParaRPr>
          </a:p>
          <a:p>
            <a:pPr eaLnBrk="1" hangingPunct="1">
              <a:buFont typeface="Wingdings 2" pitchFamily="18" charset="2"/>
              <a:buNone/>
            </a:pPr>
            <a:r>
              <a:rPr lang="en-AU" sz="2800" dirty="0" smtClean="0">
                <a:latin typeface="Perpetua" pitchFamily="18" charset="0"/>
              </a:rPr>
              <a:t>The practice of </a:t>
            </a:r>
            <a:r>
              <a:rPr lang="en-AU" sz="2800" dirty="0" smtClean="0">
                <a:latin typeface="Perpetua" pitchFamily="18" charset="0"/>
              </a:rPr>
              <a:t>lay </a:t>
            </a:r>
            <a:r>
              <a:rPr lang="en-AU" sz="2800" dirty="0" smtClean="0">
                <a:latin typeface="Perpetua" pitchFamily="18" charset="0"/>
              </a:rPr>
              <a:t>ministry </a:t>
            </a:r>
            <a:r>
              <a:rPr lang="en-AU" sz="2800" dirty="0" smtClean="0">
                <a:latin typeface="Perpetua" pitchFamily="18" charset="0"/>
              </a:rPr>
              <a:t>already happening in </a:t>
            </a:r>
            <a:r>
              <a:rPr lang="en-AU" sz="2800" dirty="0" smtClean="0">
                <a:latin typeface="Perpetua" pitchFamily="18" charset="0"/>
              </a:rPr>
              <a:t>a range of settings.</a:t>
            </a:r>
          </a:p>
          <a:p>
            <a:pPr eaLnBrk="1" hangingPunct="1">
              <a:buFont typeface="Wingdings 2" pitchFamily="18" charset="2"/>
              <a:buNone/>
            </a:pPr>
            <a:endParaRPr lang="en-AU" sz="2800" dirty="0" smtClean="0">
              <a:latin typeface="Perpetua" pitchFamily="18" charset="0"/>
            </a:endParaRPr>
          </a:p>
        </p:txBody>
      </p:sp>
      <p:sp>
        <p:nvSpPr>
          <p:cNvPr id="6" name="Rectangle 5"/>
          <p:cNvSpPr>
            <a:spLocks noChangeArrowheads="1"/>
          </p:cNvSpPr>
          <p:nvPr/>
        </p:nvSpPr>
        <p:spPr bwMode="auto">
          <a:xfrm>
            <a:off x="179512" y="116632"/>
            <a:ext cx="2064989" cy="523220"/>
          </a:xfrm>
          <a:prstGeom prst="rect">
            <a:avLst/>
          </a:prstGeom>
          <a:noFill/>
          <a:ln w="9525">
            <a:noFill/>
            <a:miter lim="800000"/>
            <a:headEnd/>
            <a:tailEnd/>
          </a:ln>
        </p:spPr>
        <p:txBody>
          <a:bodyPr wrap="none">
            <a:spAutoFit/>
          </a:bodyPr>
          <a:lstStyle/>
          <a:p>
            <a:r>
              <a:rPr lang="en-AU" dirty="0" smtClean="0">
                <a:solidFill>
                  <a:schemeClr val="accent1"/>
                </a:solidFill>
              </a:rPr>
              <a:t>Introduction</a:t>
            </a:r>
            <a:endParaRPr lang="en-AU" dirty="0">
              <a:solidFill>
                <a:schemeClr val="accent1"/>
              </a:solidFill>
            </a:endParaRPr>
          </a:p>
        </p:txBody>
      </p:sp>
      <p:sp>
        <p:nvSpPr>
          <p:cNvPr id="7" name="Rectangle 3"/>
          <p:cNvSpPr>
            <a:spLocks noGrp="1"/>
          </p:cNvSpPr>
          <p:nvPr>
            <p:ph type="body" idx="4294967295"/>
          </p:nvPr>
        </p:nvSpPr>
        <p:spPr>
          <a:xfrm>
            <a:off x="1584176" y="548680"/>
            <a:ext cx="7956376" cy="792088"/>
          </a:xfrm>
        </p:spPr>
        <p:txBody>
          <a:bodyPr/>
          <a:lstStyle/>
          <a:p>
            <a:pPr eaLnBrk="1" hangingPunct="1">
              <a:buNone/>
            </a:pPr>
            <a:r>
              <a:rPr lang="en-AU" sz="2800" dirty="0" smtClean="0">
                <a:latin typeface="Perpetua" pitchFamily="18" charset="0"/>
              </a:rPr>
              <a:t>A new historical moment, opportunity for ecclesial collaboration is now more possible </a:t>
            </a:r>
            <a:endParaRPr lang="en-AU" sz="2800" dirty="0" smtClean="0">
              <a:latin typeface="Perpetua" pitchFamily="18" charset="0"/>
            </a:endParaRPr>
          </a:p>
        </p:txBody>
      </p:sp>
      <p:sp>
        <p:nvSpPr>
          <p:cNvPr id="8" name="Rectangle 7"/>
          <p:cNvSpPr>
            <a:spLocks noChangeArrowheads="1"/>
          </p:cNvSpPr>
          <p:nvPr/>
        </p:nvSpPr>
        <p:spPr bwMode="auto">
          <a:xfrm>
            <a:off x="331912" y="5642084"/>
            <a:ext cx="1965603" cy="523220"/>
          </a:xfrm>
          <a:prstGeom prst="rect">
            <a:avLst/>
          </a:prstGeom>
          <a:noFill/>
          <a:ln w="9525">
            <a:noFill/>
            <a:miter lim="800000"/>
            <a:headEnd/>
            <a:tailEnd/>
          </a:ln>
        </p:spPr>
        <p:txBody>
          <a:bodyPr wrap="none">
            <a:spAutoFit/>
          </a:bodyPr>
          <a:lstStyle/>
          <a:p>
            <a:r>
              <a:rPr lang="en-AU" dirty="0" smtClean="0">
                <a:solidFill>
                  <a:schemeClr val="accent1"/>
                </a:solidFill>
              </a:rPr>
              <a:t>Conclusion</a:t>
            </a:r>
            <a:endParaRPr lang="en-AU" dirty="0">
              <a:solidFill>
                <a:schemeClr val="accent1"/>
              </a:solidFill>
            </a:endParaRPr>
          </a:p>
        </p:txBody>
      </p:sp>
      <p:sp>
        <p:nvSpPr>
          <p:cNvPr id="9" name="Rectangle 3"/>
          <p:cNvSpPr>
            <a:spLocks noGrp="1"/>
          </p:cNvSpPr>
          <p:nvPr>
            <p:ph type="body" idx="4294967295"/>
          </p:nvPr>
        </p:nvSpPr>
        <p:spPr>
          <a:xfrm>
            <a:off x="2771700" y="5373216"/>
            <a:ext cx="7200900" cy="1368152"/>
          </a:xfrm>
        </p:spPr>
        <p:txBody>
          <a:bodyPr/>
          <a:lstStyle/>
          <a:p>
            <a:pPr eaLnBrk="1" hangingPunct="1"/>
            <a:endParaRPr lang="en-AU" sz="1800" dirty="0" smtClean="0">
              <a:latin typeface="Perpetua" pitchFamily="18" charset="0"/>
            </a:endParaRPr>
          </a:p>
          <a:p>
            <a:pPr eaLnBrk="1" hangingPunct="1">
              <a:buFont typeface="Wingdings 2" pitchFamily="18" charset="2"/>
              <a:buNone/>
            </a:pPr>
            <a:r>
              <a:rPr lang="en-AU" sz="2800" dirty="0" smtClean="0">
                <a:latin typeface="Perpetua" pitchFamily="18" charset="0"/>
              </a:rPr>
              <a:t>Final thoughts &amp; hopes</a:t>
            </a:r>
            <a:endParaRPr lang="en-AU" sz="2800" dirty="0" smtClean="0">
              <a:latin typeface="Perpetua" pitchFamily="18" charset="0"/>
            </a:endParaRPr>
          </a:p>
          <a:p>
            <a:pPr eaLnBrk="1" hangingPunct="1">
              <a:buFont typeface="Wingdings 2" pitchFamily="18" charset="2"/>
              <a:buNone/>
            </a:pPr>
            <a:endParaRPr lang="en-AU" sz="2800" dirty="0" smtClean="0">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fade">
                                      <p:cBhvr>
                                        <p:cTn id="12" dur="2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fade">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7169">
                                            <p:txEl>
                                              <p:pRg st="1" end="1"/>
                                            </p:txEl>
                                          </p:spTgt>
                                        </p:tgtEl>
                                        <p:attrNameLst>
                                          <p:attrName>style.visibility</p:attrName>
                                        </p:attrNameLst>
                                      </p:cBhvr>
                                      <p:to>
                                        <p:strVal val="visible"/>
                                      </p:to>
                                    </p:set>
                                    <p:animEffect transition="in" filter="fade">
                                      <p:cBhvr>
                                        <p:cTn id="32" dur="2000"/>
                                        <p:tgtEl>
                                          <p:spTgt spid="716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20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1" build="p"/>
      <p:bldP spid="7170" grpId="0"/>
      <p:bldP spid="4" grpId="0"/>
      <p:bldP spid="5" grpId="0" build="p"/>
      <p:bldP spid="6" grpId="0"/>
      <p:bldP spid="7" grpId="0" build="p"/>
      <p:bldP spid="8" grpId="0"/>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p:cNvSpPr>
          <p:nvPr>
            <p:ph type="body" idx="4294967295"/>
          </p:nvPr>
        </p:nvSpPr>
        <p:spPr>
          <a:xfrm>
            <a:off x="971550" y="1268413"/>
            <a:ext cx="7700963" cy="4716462"/>
          </a:xfrm>
        </p:spPr>
        <p:txBody>
          <a:bodyPr/>
          <a:lstStyle/>
          <a:p>
            <a:pPr eaLnBrk="1" hangingPunct="1">
              <a:buFont typeface="Wingdings 2" pitchFamily="18" charset="2"/>
              <a:buNone/>
            </a:pPr>
            <a:endParaRPr lang="en-AU" dirty="0" smtClean="0">
              <a:solidFill>
                <a:schemeClr val="accent1"/>
              </a:solidFill>
              <a:latin typeface="Perpetua" pitchFamily="18" charset="0"/>
            </a:endParaRPr>
          </a:p>
          <a:p>
            <a:pPr eaLnBrk="1" hangingPunct="1">
              <a:buFont typeface="Wingdings 2" pitchFamily="18" charset="2"/>
              <a:buNone/>
            </a:pPr>
            <a:r>
              <a:rPr lang="en-AU" sz="3600" dirty="0" smtClean="0">
                <a:solidFill>
                  <a:srgbClr val="000000"/>
                </a:solidFill>
                <a:latin typeface="Perpetua" pitchFamily="18" charset="0"/>
              </a:rPr>
              <a:t>Theological foundations for lay ministry based on our shared understandings of the nature of the God we worship and of baptism.</a:t>
            </a:r>
          </a:p>
          <a:p>
            <a:pPr eaLnBrk="1" hangingPunct="1">
              <a:buFont typeface="Wingdings 2" pitchFamily="18" charset="2"/>
              <a:buNone/>
            </a:pPr>
            <a:endParaRPr lang="en-AU" sz="3600" dirty="0" smtClean="0">
              <a:solidFill>
                <a:srgbClr val="000000"/>
              </a:solidFill>
              <a:latin typeface="Perpetua" pitchFamily="18" charset="0"/>
            </a:endParaRPr>
          </a:p>
          <a:p>
            <a:pPr eaLnBrk="1" hangingPunct="1">
              <a:buFont typeface="Wingdings 2" pitchFamily="18" charset="2"/>
              <a:buNone/>
            </a:pPr>
            <a:endParaRPr lang="en-AU" dirty="0" smtClean="0">
              <a:solidFill>
                <a:srgbClr val="000000"/>
              </a:solidFill>
              <a:latin typeface="Perpetua" pitchFamily="18" charset="0"/>
            </a:endParaRPr>
          </a:p>
          <a:p>
            <a:pPr eaLnBrk="1" hangingPunct="1"/>
            <a:endParaRPr lang="en-AU" dirty="0" smtClean="0">
              <a:solidFill>
                <a:srgbClr val="000000"/>
              </a:solidFill>
              <a:latin typeface="Perpetua" pitchFamily="18" charset="0"/>
            </a:endParaRPr>
          </a:p>
          <a:p>
            <a:pPr eaLnBrk="1" hangingPunct="1"/>
            <a:endParaRPr lang="en-AU" dirty="0" smtClean="0">
              <a:solidFill>
                <a:srgbClr val="000000"/>
              </a:solidFill>
              <a:latin typeface="Perpetua" pitchFamily="18" charset="0"/>
            </a:endParaRPr>
          </a:p>
        </p:txBody>
      </p:sp>
      <p:sp>
        <p:nvSpPr>
          <p:cNvPr id="7170" name="Rectangle 5"/>
          <p:cNvSpPr>
            <a:spLocks noChangeArrowheads="1"/>
          </p:cNvSpPr>
          <p:nvPr/>
        </p:nvSpPr>
        <p:spPr bwMode="auto">
          <a:xfrm>
            <a:off x="1763713" y="476250"/>
            <a:ext cx="1270000" cy="519113"/>
          </a:xfrm>
          <a:prstGeom prst="rect">
            <a:avLst/>
          </a:prstGeom>
          <a:noFill/>
          <a:ln w="9525">
            <a:noFill/>
            <a:miter lim="800000"/>
            <a:headEnd/>
            <a:tailEnd/>
          </a:ln>
        </p:spPr>
        <p:txBody>
          <a:bodyPr wrap="none">
            <a:spAutoFit/>
          </a:bodyPr>
          <a:lstStyle/>
          <a:p>
            <a:r>
              <a:rPr lang="en-AU">
                <a:solidFill>
                  <a:schemeClr val="accent1"/>
                </a:solidFill>
              </a:rPr>
              <a:t>Part 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914400" y="274638"/>
            <a:ext cx="7772400" cy="850900"/>
          </a:xfrm>
        </p:spPr>
        <p:txBody>
          <a:bodyPr/>
          <a:lstStyle/>
          <a:p>
            <a:r>
              <a:rPr lang="en-AU" sz="3200" smtClean="0">
                <a:solidFill>
                  <a:schemeClr val="accent1"/>
                </a:solidFill>
              </a:rPr>
              <a:t>Theological Foundation for Lay Ministry</a:t>
            </a:r>
            <a:r>
              <a:rPr lang="en-AU" sz="3600" smtClean="0"/>
              <a:t> </a:t>
            </a:r>
          </a:p>
        </p:txBody>
      </p:sp>
      <p:sp>
        <p:nvSpPr>
          <p:cNvPr id="16387" name="Rectangle 3"/>
          <p:cNvSpPr>
            <a:spLocks noGrp="1"/>
          </p:cNvSpPr>
          <p:nvPr>
            <p:ph type="body" idx="4294967295"/>
          </p:nvPr>
        </p:nvSpPr>
        <p:spPr>
          <a:xfrm>
            <a:off x="900113" y="1341438"/>
            <a:ext cx="7772400" cy="5111750"/>
          </a:xfrm>
        </p:spPr>
        <p:txBody>
          <a:bodyPr/>
          <a:lstStyle/>
          <a:p>
            <a:pPr marL="495300" indent="-495300">
              <a:buFont typeface="Wingdings 2" pitchFamily="18" charset="2"/>
              <a:buNone/>
            </a:pPr>
            <a:r>
              <a:rPr lang="en-AU" dirty="0" smtClean="0"/>
              <a:t>Introduction</a:t>
            </a:r>
          </a:p>
          <a:p>
            <a:pPr marL="495300" indent="-495300"/>
            <a:r>
              <a:rPr lang="en-AU" dirty="0" smtClean="0"/>
              <a:t>The Triune Life of God</a:t>
            </a:r>
          </a:p>
          <a:p>
            <a:pPr marL="495300" indent="-495300"/>
            <a:r>
              <a:rPr lang="en-AU" dirty="0" smtClean="0"/>
              <a:t>	</a:t>
            </a:r>
            <a:r>
              <a:rPr lang="en-AU" i="1" dirty="0" smtClean="0"/>
              <a:t>Unity and Diversity</a:t>
            </a:r>
          </a:p>
          <a:p>
            <a:pPr marL="495300" indent="-495300"/>
            <a:r>
              <a:rPr lang="en-AU" i="1" dirty="0" smtClean="0"/>
              <a:t>	Institutional Expression and Ecumenical 	Collaboration</a:t>
            </a:r>
          </a:p>
          <a:p>
            <a:pPr marL="495300" indent="-495300"/>
            <a:r>
              <a:rPr lang="en-AU" i="1" dirty="0" smtClean="0"/>
              <a:t>	Community and Mutuality</a:t>
            </a:r>
          </a:p>
          <a:p>
            <a:pPr marL="495300" indent="-495300"/>
            <a:r>
              <a:rPr lang="en-AU" i="1" dirty="0" smtClean="0"/>
              <a:t>	Hospitality</a:t>
            </a:r>
          </a:p>
          <a:p>
            <a:pPr marL="495300" indent="-495300">
              <a:buFont typeface="Wingdings 2" pitchFamily="18" charset="2"/>
              <a:buNone/>
            </a:pPr>
            <a:r>
              <a:rPr lang="en-AU" dirty="0" smtClean="0">
                <a:solidFill>
                  <a:schemeClr val="accent1"/>
                </a:solidFill>
              </a:rPr>
              <a:t>2</a:t>
            </a:r>
            <a:r>
              <a:rPr lang="en-AU" dirty="0" smtClean="0"/>
              <a:t>. 	Baptism</a:t>
            </a:r>
          </a:p>
          <a:p>
            <a:pPr>
              <a:buFont typeface="Wingdings" pitchFamily="2" charset="2"/>
              <a:buChar char="§"/>
            </a:pPr>
            <a:r>
              <a:rPr lang="en-AU" i="1" dirty="0" smtClean="0"/>
              <a:t>  Baptism initiates us into church’s mission</a:t>
            </a:r>
          </a:p>
          <a:p>
            <a:pPr marL="495300" indent="-495300"/>
            <a:r>
              <a:rPr lang="en-AU" i="1" dirty="0" smtClean="0"/>
              <a:t>Priesthood of the Baptized- all are ministers</a:t>
            </a:r>
          </a:p>
          <a:p>
            <a:pPr marL="495300" indent="-495300"/>
            <a:r>
              <a:rPr lang="en-AU" i="1" dirty="0" smtClean="0"/>
              <a:t>Recognition of our common Baptism</a:t>
            </a:r>
          </a:p>
          <a:p>
            <a:pPr marL="495300" indent="-495300">
              <a:buFont typeface="Wingdings 2" pitchFamily="18" charset="2"/>
              <a:buNone/>
            </a:pPr>
            <a:endParaRPr lang="en-AU" dirty="0" smtClean="0"/>
          </a:p>
          <a:p>
            <a:pPr marL="495300" indent="-495300">
              <a:buFont typeface="Wingdings 2" pitchFamily="18" charset="2"/>
              <a:buNone/>
            </a:pPr>
            <a:endParaRPr lang="en-AU" dirty="0" smtClean="0"/>
          </a:p>
          <a:p>
            <a:pPr marL="495300" indent="-495300"/>
            <a:endParaRPr lang="en-AU" dirty="0" smtClean="0"/>
          </a:p>
          <a:p>
            <a:pPr marL="495300" indent="-495300"/>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0" end="0"/>
                                            </p:txEl>
                                          </p:spTgt>
                                        </p:tgtEl>
                                        <p:attrNameLst>
                                          <p:attrName>style.visibility</p:attrName>
                                        </p:attrNameLst>
                                      </p:cBhvr>
                                      <p:to>
                                        <p:strVal val="visible"/>
                                      </p:to>
                                    </p:set>
                                    <p:animEffect transition="in" filter="fade">
                                      <p:cBhvr>
                                        <p:cTn id="10" dur="2000"/>
                                        <p:tgtEl>
                                          <p:spTgt spid="163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fade">
                                      <p:cBhvr>
                                        <p:cTn id="15" dur="2000"/>
                                        <p:tgtEl>
                                          <p:spTgt spid="163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fade">
                                      <p:cBhvr>
                                        <p:cTn id="20" dur="2000"/>
                                        <p:tgtEl>
                                          <p:spTgt spid="1638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Effect transition="in" filter="fade">
                                      <p:cBhvr>
                                        <p:cTn id="25" dur="2000"/>
                                        <p:tgtEl>
                                          <p:spTgt spid="1638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387">
                                            <p:txEl>
                                              <p:pRg st="4" end="4"/>
                                            </p:txEl>
                                          </p:spTgt>
                                        </p:tgtEl>
                                        <p:attrNameLst>
                                          <p:attrName>style.visibility</p:attrName>
                                        </p:attrNameLst>
                                      </p:cBhvr>
                                      <p:to>
                                        <p:strVal val="visible"/>
                                      </p:to>
                                    </p:set>
                                    <p:animEffect transition="in" filter="fade">
                                      <p:cBhvr>
                                        <p:cTn id="30" dur="2000"/>
                                        <p:tgtEl>
                                          <p:spTgt spid="1638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387">
                                            <p:txEl>
                                              <p:pRg st="5" end="5"/>
                                            </p:txEl>
                                          </p:spTgt>
                                        </p:tgtEl>
                                        <p:attrNameLst>
                                          <p:attrName>style.visibility</p:attrName>
                                        </p:attrNameLst>
                                      </p:cBhvr>
                                      <p:to>
                                        <p:strVal val="visible"/>
                                      </p:to>
                                    </p:set>
                                    <p:animEffect transition="in" filter="fade">
                                      <p:cBhvr>
                                        <p:cTn id="35" dur="2000"/>
                                        <p:tgtEl>
                                          <p:spTgt spid="1638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387">
                                            <p:txEl>
                                              <p:pRg st="6" end="6"/>
                                            </p:txEl>
                                          </p:spTgt>
                                        </p:tgtEl>
                                        <p:attrNameLst>
                                          <p:attrName>style.visibility</p:attrName>
                                        </p:attrNameLst>
                                      </p:cBhvr>
                                      <p:to>
                                        <p:strVal val="visible"/>
                                      </p:to>
                                    </p:set>
                                    <p:animEffect transition="in" filter="fade">
                                      <p:cBhvr>
                                        <p:cTn id="40" dur="2000"/>
                                        <p:tgtEl>
                                          <p:spTgt spid="1638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387">
                                            <p:txEl>
                                              <p:pRg st="7" end="7"/>
                                            </p:txEl>
                                          </p:spTgt>
                                        </p:tgtEl>
                                        <p:attrNameLst>
                                          <p:attrName>style.visibility</p:attrName>
                                        </p:attrNameLst>
                                      </p:cBhvr>
                                      <p:to>
                                        <p:strVal val="visible"/>
                                      </p:to>
                                    </p:set>
                                    <p:animEffect transition="in" filter="fade">
                                      <p:cBhvr>
                                        <p:cTn id="45" dur="2000"/>
                                        <p:tgtEl>
                                          <p:spTgt spid="1638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387">
                                            <p:txEl>
                                              <p:pRg st="8" end="8"/>
                                            </p:txEl>
                                          </p:spTgt>
                                        </p:tgtEl>
                                        <p:attrNameLst>
                                          <p:attrName>style.visibility</p:attrName>
                                        </p:attrNameLst>
                                      </p:cBhvr>
                                      <p:to>
                                        <p:strVal val="visible"/>
                                      </p:to>
                                    </p:set>
                                    <p:animEffect transition="in" filter="fade">
                                      <p:cBhvr>
                                        <p:cTn id="50" dur="2000"/>
                                        <p:tgtEl>
                                          <p:spTgt spid="16387">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387">
                                            <p:txEl>
                                              <p:pRg st="9" end="9"/>
                                            </p:txEl>
                                          </p:spTgt>
                                        </p:tgtEl>
                                        <p:attrNameLst>
                                          <p:attrName>style.visibility</p:attrName>
                                        </p:attrNameLst>
                                      </p:cBhvr>
                                      <p:to>
                                        <p:strVal val="visible"/>
                                      </p:to>
                                    </p:set>
                                    <p:animEffect transition="in" filter="fade">
                                      <p:cBhvr>
                                        <p:cTn id="55" dur="20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914400" y="274638"/>
            <a:ext cx="7772400" cy="850900"/>
          </a:xfrm>
        </p:spPr>
        <p:txBody>
          <a:bodyPr/>
          <a:lstStyle/>
          <a:p>
            <a:r>
              <a:rPr lang="en-AU" sz="3200" dirty="0" smtClean="0">
                <a:solidFill>
                  <a:schemeClr val="accent1"/>
                </a:solidFill>
              </a:rPr>
              <a:t>Theological </a:t>
            </a:r>
            <a:r>
              <a:rPr lang="en-AU" sz="3200" dirty="0" smtClean="0">
                <a:solidFill>
                  <a:schemeClr val="accent1"/>
                </a:solidFill>
              </a:rPr>
              <a:t>Principles</a:t>
            </a:r>
            <a:endParaRPr lang="en-AU" sz="3600" dirty="0" smtClean="0"/>
          </a:p>
        </p:txBody>
      </p:sp>
      <p:sp>
        <p:nvSpPr>
          <p:cNvPr id="16387" name="Rectangle 3"/>
          <p:cNvSpPr>
            <a:spLocks noGrp="1"/>
          </p:cNvSpPr>
          <p:nvPr>
            <p:ph type="body" idx="4294967295"/>
          </p:nvPr>
        </p:nvSpPr>
        <p:spPr>
          <a:xfrm>
            <a:off x="611560" y="1728192"/>
            <a:ext cx="8243887" cy="5661248"/>
          </a:xfrm>
        </p:spPr>
        <p:txBody>
          <a:bodyPr/>
          <a:lstStyle/>
          <a:p>
            <a:pPr marL="514350" indent="-514350">
              <a:buFont typeface="+mj-lt"/>
              <a:buAutoNum type="arabicPeriod"/>
            </a:pPr>
            <a:r>
              <a:rPr lang="en-AU" dirty="0" smtClean="0"/>
              <a:t>God’s triune life is mutual, communal, diverse and one</a:t>
            </a:r>
          </a:p>
          <a:p>
            <a:pPr marL="769938" lvl="1" indent="-495300"/>
            <a:r>
              <a:rPr lang="en-AU" dirty="0" smtClean="0"/>
              <a:t>Unity of being &amp; radical communion (Basil)</a:t>
            </a:r>
          </a:p>
          <a:p>
            <a:pPr marL="769938" lvl="1" indent="-495300"/>
            <a:r>
              <a:rPr lang="en-AU" dirty="0" smtClean="0"/>
              <a:t>God’s friendship &amp; communion with humanity &amp; creation</a:t>
            </a:r>
          </a:p>
          <a:p>
            <a:pPr marL="769938" lvl="1" indent="-495300"/>
            <a:r>
              <a:rPr lang="en-AU" dirty="0" smtClean="0"/>
              <a:t>The churches ministerial activity reveals God’s mission for community and mutuality</a:t>
            </a:r>
          </a:p>
          <a:p>
            <a:pPr marL="514350" indent="-514350">
              <a:buFont typeface="+mj-lt"/>
              <a:buAutoNum type="arabicPeriod" startAt="2"/>
            </a:pPr>
            <a:r>
              <a:rPr lang="en-AU" dirty="0" smtClean="0"/>
              <a:t>Baptism as the initiation into God’s mission</a:t>
            </a:r>
          </a:p>
          <a:p>
            <a:pPr marL="788988" lvl="1" indent="-514350"/>
            <a:r>
              <a:rPr lang="en-AU" dirty="0" smtClean="0"/>
              <a:t>Priesthood of the baptised</a:t>
            </a:r>
          </a:p>
          <a:p>
            <a:pPr marL="788988" lvl="1" indent="-514350"/>
            <a:r>
              <a:rPr lang="en-AU" dirty="0" smtClean="0"/>
              <a:t>Recognition of each other’s baptism</a:t>
            </a:r>
            <a:endParaRPr lang="en-AU" dirty="0" smtClean="0"/>
          </a:p>
          <a:p>
            <a:pPr marL="495300" indent="-495300">
              <a:buFont typeface="Wingdings 2" pitchFamily="18" charset="2"/>
              <a:buNone/>
            </a:pPr>
            <a:endParaRPr lang="en-AU" i="1" dirty="0" smtClean="0"/>
          </a:p>
          <a:p>
            <a:pPr marL="495300" indent="-495300">
              <a:buFont typeface="Wingdings 2" pitchFamily="18" charset="2"/>
              <a:buNone/>
            </a:pPr>
            <a:endParaRPr lang="en-AU" dirty="0" smtClean="0"/>
          </a:p>
          <a:p>
            <a:pPr marL="495300" indent="-495300">
              <a:buFont typeface="Wingdings 2" pitchFamily="18" charset="2"/>
              <a:buNone/>
            </a:pPr>
            <a:endParaRPr lang="en-AU" dirty="0" smtClean="0"/>
          </a:p>
          <a:p>
            <a:pPr marL="495300" indent="-495300"/>
            <a:endParaRPr lang="en-AU" dirty="0" smtClean="0"/>
          </a:p>
          <a:p>
            <a:pPr marL="495300" indent="-495300"/>
            <a:endParaRPr lang="en-A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20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fade">
                                      <p:cBhvr>
                                        <p:cTn id="32" dur="20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fade">
                                      <p:cBhvr>
                                        <p:cTn id="37" dur="2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Recognition of Baptism</a:t>
            </a:r>
            <a:endParaRPr lang="en-AU" dirty="0"/>
          </a:p>
        </p:txBody>
      </p:sp>
      <p:sp>
        <p:nvSpPr>
          <p:cNvPr id="4" name="Content Placeholder 3"/>
          <p:cNvSpPr>
            <a:spLocks noGrp="1"/>
          </p:cNvSpPr>
          <p:nvPr>
            <p:ph sz="quarter" idx="1"/>
          </p:nvPr>
        </p:nvSpPr>
        <p:spPr>
          <a:xfrm>
            <a:off x="1259632" y="1916832"/>
            <a:ext cx="6696744" cy="2808312"/>
          </a:xfrm>
        </p:spPr>
        <p:txBody>
          <a:bodyPr/>
          <a:lstStyle/>
          <a:p>
            <a:r>
              <a:rPr lang="en-AU" dirty="0" smtClean="0"/>
              <a:t>10 churches participating in mutual recognition</a:t>
            </a:r>
          </a:p>
          <a:p>
            <a:r>
              <a:rPr lang="en-AU" dirty="0" smtClean="0"/>
              <a:t>No re-baptism needed because of mutual recognition</a:t>
            </a:r>
            <a:endParaRPr lang="en-AU" dirty="0"/>
          </a:p>
        </p:txBody>
      </p:sp>
    </p:spTree>
    <p:extLst>
      <p:ext uri="{BB962C8B-B14F-4D97-AF65-F5344CB8AC3E}">
        <p14:creationId xmlns="" xmlns:p14="http://schemas.microsoft.com/office/powerpoint/2010/main" val="1948553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
        <a:ea typeface=""/>
        <a:cs typeface=""/>
      </a:majorFont>
      <a:minorFont>
        <a:latin typeface=""/>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696464"/>
    </a:dk2>
    <a:lt2>
      <a:srgbClr val="E9E5DC"/>
    </a:lt2>
    <a:accent1>
      <a:srgbClr val="D34817"/>
    </a:accent1>
    <a:accent2>
      <a:srgbClr val="9B2D1F"/>
    </a:accent2>
    <a:accent3>
      <a:srgbClr val="FFFFFF"/>
    </a:accent3>
    <a:accent4>
      <a:srgbClr val="000000"/>
    </a:accent4>
    <a:accent5>
      <a:srgbClr val="E6B1AB"/>
    </a:accent5>
    <a:accent6>
      <a:srgbClr val="8C281B"/>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274</TotalTime>
  <Words>1076</Words>
  <Application>Microsoft Office PowerPoint</Application>
  <PresentationFormat>On-screen Show (4:3)</PresentationFormat>
  <Paragraphs>122</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SA Dialogue of the Uniting and Roman Catholic Churches</vt:lpstr>
      <vt:lpstr>Slide 2</vt:lpstr>
      <vt:lpstr>Slide 3</vt:lpstr>
      <vt:lpstr>   “Lay Ministry in the Roman Catholic and Uniting Churches” </vt:lpstr>
      <vt:lpstr>Slide 5</vt:lpstr>
      <vt:lpstr>Slide 6</vt:lpstr>
      <vt:lpstr>Theological Foundation for Lay Ministry </vt:lpstr>
      <vt:lpstr>Theological Principles</vt:lpstr>
      <vt:lpstr>Recognition of Baptism</vt:lpstr>
      <vt:lpstr>Part B</vt:lpstr>
      <vt:lpstr>The Practice of Lay Ministry </vt:lpstr>
      <vt:lpstr>Appreciative Inquiry</vt:lpstr>
      <vt:lpstr>Appreciative Inquiry </vt:lpstr>
      <vt:lpstr>Slide 14</vt:lpstr>
      <vt:lpstr>Slide 15</vt:lpstr>
      <vt:lpstr>Feedback</vt:lpstr>
      <vt:lpstr>Slide 17</vt:lpstr>
      <vt:lpstr>Slide 18</vt:lpstr>
    </vt:vector>
  </TitlesOfParts>
  <Company>CESA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 Ministry in the Roman Catholic and Uniting Churches”</dc:title>
  <dc:creator>jgallio</dc:creator>
  <cp:lastModifiedBy>Michaelt</cp:lastModifiedBy>
  <cp:revision>19</cp:revision>
  <dcterms:created xsi:type="dcterms:W3CDTF">2010-10-12T06:13:40Z</dcterms:created>
  <dcterms:modified xsi:type="dcterms:W3CDTF">2010-11-05T04:57:57Z</dcterms:modified>
</cp:coreProperties>
</file>